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1" r:id="rId6"/>
    <p:sldId id="262" r:id="rId7"/>
    <p:sldId id="264" r:id="rId8"/>
    <p:sldId id="265" r:id="rId9"/>
    <p:sldId id="266" r:id="rId10"/>
    <p:sldId id="267" r:id="rId11"/>
    <p:sldId id="26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DEEBF7"/>
    <a:srgbClr val="EEC979"/>
    <a:srgbClr val="FFFFFF"/>
    <a:srgbClr val="1F27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8"/>
    <p:restoredTop sz="96197"/>
  </p:normalViewPr>
  <p:slideViewPr>
    <p:cSldViewPr snapToGrid="0" showGuides="1">
      <p:cViewPr varScale="1">
        <p:scale>
          <a:sx n="114" d="100"/>
          <a:sy n="114" d="100"/>
        </p:scale>
        <p:origin x="127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uthside AV Room" userId="15801df454faf552" providerId="LiveId" clId="{8E8DB7ED-6DBE-4CC9-B1DA-EDAA804F13A6}"/>
    <pc:docChg chg="delSld">
      <pc:chgData name="Southside AV Room" userId="15801df454faf552" providerId="LiveId" clId="{8E8DB7ED-6DBE-4CC9-B1DA-EDAA804F13A6}" dt="2024-02-16T21:49:15.092" v="1" actId="47"/>
      <pc:docMkLst>
        <pc:docMk/>
      </pc:docMkLst>
      <pc:sldChg chg="del">
        <pc:chgData name="Southside AV Room" userId="15801df454faf552" providerId="LiveId" clId="{8E8DB7ED-6DBE-4CC9-B1DA-EDAA804F13A6}" dt="2024-02-16T21:49:12.800" v="0" actId="47"/>
        <pc:sldMkLst>
          <pc:docMk/>
          <pc:sldMk cId="2535768375" sldId="256"/>
        </pc:sldMkLst>
      </pc:sldChg>
      <pc:sldChg chg="del">
        <pc:chgData name="Southside AV Room" userId="15801df454faf552" providerId="LiveId" clId="{8E8DB7ED-6DBE-4CC9-B1DA-EDAA804F13A6}" dt="2024-02-16T21:49:15.092" v="1" actId="47"/>
        <pc:sldMkLst>
          <pc:docMk/>
          <pc:sldMk cId="3628068622" sldId="26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E072B5-81B4-F942-96C2-1B317B15F8A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304713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072B5-81B4-F942-96C2-1B317B15F8A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132304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072B5-81B4-F942-96C2-1B317B15F8A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129507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072B5-81B4-F942-96C2-1B317B15F8A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281635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072B5-81B4-F942-96C2-1B317B15F8A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256101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E072B5-81B4-F942-96C2-1B317B15F8AB}"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366657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E072B5-81B4-F942-96C2-1B317B15F8AB}"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55788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E072B5-81B4-F942-96C2-1B317B15F8AB}"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1079279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E072B5-81B4-F942-96C2-1B317B15F8AB}"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2185262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072B5-81B4-F942-96C2-1B317B15F8AB}"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421484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072B5-81B4-F942-96C2-1B317B15F8AB}"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8BDBE-35E9-5148-B7B0-CFB08A21374F}" type="slidenum">
              <a:rPr lang="en-US" smtClean="0"/>
              <a:t>‹#›</a:t>
            </a:fld>
            <a:endParaRPr lang="en-US"/>
          </a:p>
        </p:txBody>
      </p:sp>
    </p:spTree>
    <p:extLst>
      <p:ext uri="{BB962C8B-B14F-4D97-AF65-F5344CB8AC3E}">
        <p14:creationId xmlns:p14="http://schemas.microsoft.com/office/powerpoint/2010/main" val="108141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072B5-81B4-F942-96C2-1B317B15F8AB}" type="datetimeFigureOut">
              <a:rPr lang="en-US" smtClean="0"/>
              <a:t>2/16/2024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8BDBE-35E9-5148-B7B0-CFB08A21374F}" type="slidenum">
              <a:rPr lang="en-US" smtClean="0"/>
              <a:t>‹#›</a:t>
            </a:fld>
            <a:endParaRPr lang="en-US"/>
          </a:p>
        </p:txBody>
      </p:sp>
    </p:spTree>
    <p:extLst>
      <p:ext uri="{BB962C8B-B14F-4D97-AF65-F5344CB8AC3E}">
        <p14:creationId xmlns:p14="http://schemas.microsoft.com/office/powerpoint/2010/main" val="1902713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a room&#10;&#10;Description automatically generated with medium confidence">
            <a:extLst>
              <a:ext uri="{FF2B5EF4-FFF2-40B4-BE49-F238E27FC236}">
                <a16:creationId xmlns:a16="http://schemas.microsoft.com/office/drawing/2014/main" id="{020375DC-3409-0E3E-E209-04CD0889939D}"/>
              </a:ext>
            </a:extLst>
          </p:cNvPr>
          <p:cNvPicPr>
            <a:picLocks noGrp="1" noChangeAspect="1"/>
          </p:cNvPicPr>
          <p:nvPr>
            <p:ph idx="1"/>
          </p:nvPr>
        </p:nvPicPr>
        <p:blipFill rotWithShape="1">
          <a:blip r:embed="rId2"/>
          <a:srcRect l="13473" r="19851" b="-1"/>
          <a:stretch/>
        </p:blipFill>
        <p:spPr>
          <a:xfrm>
            <a:off x="20" y="10"/>
            <a:ext cx="9143980" cy="5279933"/>
          </a:xfrm>
          <a:prstGeom prst="rect">
            <a:avLst/>
          </a:prstGeom>
        </p:spPr>
      </p:pic>
      <p:grpSp>
        <p:nvGrpSpPr>
          <p:cNvPr id="10" name="Group 9">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5193518"/>
            <a:ext cx="9155399" cy="123363"/>
            <a:chOff x="-5025" y="6737718"/>
            <a:chExt cx="12207200" cy="123363"/>
          </a:xfrm>
        </p:grpSpPr>
        <p:sp>
          <p:nvSpPr>
            <p:cNvPr id="11" name="Rectangle 10">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0E917064-76E5-F285-8711-3518602308FF}"/>
              </a:ext>
            </a:extLst>
          </p:cNvPr>
          <p:cNvSpPr/>
          <p:nvPr/>
        </p:nvSpPr>
        <p:spPr>
          <a:xfrm>
            <a:off x="66918" y="5575650"/>
            <a:ext cx="9010164" cy="1015663"/>
          </a:xfrm>
          <a:prstGeom prst="rect">
            <a:avLst/>
          </a:prstGeom>
          <a:gradFill>
            <a:gsLst>
              <a:gs pos="0">
                <a:schemeClr val="accent4">
                  <a:lumMod val="40000"/>
                  <a:lumOff val="60000"/>
                </a:schemeClr>
              </a:gs>
              <a:gs pos="74000">
                <a:schemeClr val="accent1">
                  <a:lumMod val="45000"/>
                  <a:lumOff val="55000"/>
                </a:schemeClr>
              </a:gs>
              <a:gs pos="83000">
                <a:schemeClr val="accent2">
                  <a:lumMod val="40000"/>
                  <a:lumOff val="60000"/>
                </a:schemeClr>
              </a:gs>
              <a:gs pos="100000">
                <a:schemeClr val="accent1">
                  <a:lumMod val="30000"/>
                  <a:lumOff val="70000"/>
                </a:schemeClr>
              </a:gs>
            </a:gsLst>
            <a:lin ang="5400000" scaled="1"/>
          </a:gradFill>
          <a:ln w="38100">
            <a:solidFill>
              <a:schemeClr val="accent2">
                <a:lumMod val="75000"/>
              </a:schemeClr>
            </a:solidFill>
          </a:ln>
        </p:spPr>
        <p:txBody>
          <a:bodyPr wrap="squar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Worshiping God </a:t>
            </a:r>
            <a:r>
              <a:rPr lang="en-US" sz="6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Song</a:t>
            </a:r>
            <a:endParaRPr lang="en-US" sz="6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11334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EFE1D73D-506C-9C3B-B07D-EABEFF1B5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78" r="1" b="26371"/>
          <a:stretch/>
        </p:blipFill>
        <p:spPr bwMode="auto">
          <a:xfrm>
            <a:off x="3675951" y="3163628"/>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BD6E4217-9F90-2178-E0EA-E5635BE8A80D}"/>
              </a:ext>
            </a:extLst>
          </p:cNvPr>
          <p:cNvSpPr/>
          <p:nvPr/>
        </p:nvSpPr>
        <p:spPr>
          <a:xfrm>
            <a:off x="3783392" y="782709"/>
            <a:ext cx="5250879" cy="21329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ith a beard&#10;&#10;Description automatically generated with low confidence">
            <a:extLst>
              <a:ext uri="{FF2B5EF4-FFF2-40B4-BE49-F238E27FC236}">
                <a16:creationId xmlns:a16="http://schemas.microsoft.com/office/drawing/2014/main" id="{371183AA-3C2E-B679-EF44-BFDAAA163C72}"/>
              </a:ext>
            </a:extLst>
          </p:cNvPr>
          <p:cNvPicPr>
            <a:picLocks noChangeAspect="1"/>
          </p:cNvPicPr>
          <p:nvPr/>
        </p:nvPicPr>
        <p:blipFill rotWithShape="1">
          <a:blip r:embed="rId3"/>
          <a:srcRect r="939" b="-2"/>
          <a:stretch/>
        </p:blipFill>
        <p:spPr>
          <a:xfrm>
            <a:off x="4096131" y="782709"/>
            <a:ext cx="4938140" cy="214884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8" name="Rectangle 7">
            <a:extLst>
              <a:ext uri="{FF2B5EF4-FFF2-40B4-BE49-F238E27FC236}">
                <a16:creationId xmlns:a16="http://schemas.microsoft.com/office/drawing/2014/main" id="{D69371E9-6412-36FE-5EBF-6FBEC4381CFF}"/>
              </a:ext>
            </a:extLst>
          </p:cNvPr>
          <p:cNvSpPr/>
          <p:nvPr/>
        </p:nvSpPr>
        <p:spPr>
          <a:xfrm>
            <a:off x="1451610" y="-18354"/>
            <a:ext cx="7690104" cy="707886"/>
          </a:xfrm>
          <a:prstGeom prst="rect">
            <a:avLst/>
          </a:prstGeom>
          <a:noFill/>
        </p:spPr>
        <p:txBody>
          <a:bodyPr wrap="square" lIns="91440" tIns="45720" rIns="91440" bIns="45720">
            <a:spAutoFit/>
          </a:bodyPr>
          <a:lstStyle/>
          <a:p>
            <a:pPr algn="r"/>
            <a:r>
              <a:rPr lang="en-US" sz="4000" b="0" cap="none" spc="0" dirty="0">
                <a:ln w="0">
                  <a:solidFill>
                    <a:srgbClr val="C00000"/>
                  </a:solidFill>
                </a:ln>
                <a:solidFill>
                  <a:schemeClr val="tx1"/>
                </a:solidFill>
                <a:effectLst>
                  <a:outerShdw blurRad="38100" dist="19050" dir="2700000" algn="tl" rotWithShape="0">
                    <a:schemeClr val="dk1">
                      <a:alpha val="40000"/>
                    </a:schemeClr>
                  </a:outerShdw>
                </a:effectLst>
              </a:rPr>
              <a:t>The Instrument in churches of Christ</a:t>
            </a:r>
          </a:p>
        </p:txBody>
      </p:sp>
      <p:sp>
        <p:nvSpPr>
          <p:cNvPr id="9" name="Text Box 11">
            <a:extLst>
              <a:ext uri="{FF2B5EF4-FFF2-40B4-BE49-F238E27FC236}">
                <a16:creationId xmlns:a16="http://schemas.microsoft.com/office/drawing/2014/main" id="{0C212170-CF2C-EE73-E8CE-CAE616EAA19F}"/>
              </a:ext>
            </a:extLst>
          </p:cNvPr>
          <p:cNvSpPr txBox="1">
            <a:spLocks noChangeArrowheads="1"/>
          </p:cNvSpPr>
          <p:nvPr/>
        </p:nvSpPr>
        <p:spPr bwMode="auto">
          <a:xfrm>
            <a:off x="215100" y="789916"/>
            <a:ext cx="3568292" cy="4893647"/>
          </a:xfrm>
          <a:prstGeom prst="rect">
            <a:avLst/>
          </a:prstGeom>
          <a:noFill/>
          <a:ln w="57150">
            <a:noFill/>
          </a:ln>
          <a:effectLst/>
        </p:spPr>
        <p:txBody>
          <a:bodyPr wrap="square">
            <a:spAutoFit/>
          </a:bodyPr>
          <a:lstStyle/>
          <a:p>
            <a:pPr algn="ctr"/>
            <a:r>
              <a:rPr lang="en-US" sz="2400" dirty="0">
                <a:latin typeface="Arial" charset="0"/>
                <a:ea typeface="Arial" charset="0"/>
                <a:cs typeface="Arial" charset="0"/>
              </a:rPr>
              <a:t>L. L. Pinkerton introduced this melodeon into worship. It caused so much trouble in Midway that Adam Hibler, an elder of the church, removed the “</a:t>
            </a:r>
            <a:r>
              <a:rPr lang="en-US" sz="2400" i="1" dirty="0">
                <a:latin typeface="Arial" charset="0"/>
                <a:ea typeface="Arial" charset="0"/>
                <a:cs typeface="Arial" charset="0"/>
              </a:rPr>
              <a:t>instrument of Satan</a:t>
            </a:r>
            <a:r>
              <a:rPr lang="en-US" sz="2400" dirty="0">
                <a:latin typeface="Arial" charset="0"/>
                <a:ea typeface="Arial" charset="0"/>
                <a:cs typeface="Arial" charset="0"/>
              </a:rPr>
              <a:t>” from the church late one night with the assistance of a servant who passed it out to Hibler through an open window.</a:t>
            </a:r>
          </a:p>
        </p:txBody>
      </p:sp>
      <p:cxnSp>
        <p:nvCxnSpPr>
          <p:cNvPr id="11" name="Straight Arrow Connector 10">
            <a:extLst>
              <a:ext uri="{FF2B5EF4-FFF2-40B4-BE49-F238E27FC236}">
                <a16:creationId xmlns:a16="http://schemas.microsoft.com/office/drawing/2014/main" id="{83AFAAD2-A1AB-924C-CD83-AF80B85EE43D}"/>
              </a:ext>
            </a:extLst>
          </p:cNvPr>
          <p:cNvCxnSpPr>
            <a:cxnSpLocks/>
          </p:cNvCxnSpPr>
          <p:nvPr/>
        </p:nvCxnSpPr>
        <p:spPr>
          <a:xfrm>
            <a:off x="1040130" y="1198805"/>
            <a:ext cx="27432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6">
            <a:extLst>
              <a:ext uri="{FF2B5EF4-FFF2-40B4-BE49-F238E27FC236}">
                <a16:creationId xmlns:a16="http://schemas.microsoft.com/office/drawing/2014/main" id="{BB55E544-9FD2-6F06-DB8B-1C7DE34EDCD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794" y="5663456"/>
            <a:ext cx="2845463" cy="11806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6188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strVal val="#ppt_w*0.70"/>
                                          </p:val>
                                        </p:tav>
                                        <p:tav tm="100000">
                                          <p:val>
                                            <p:strVal val="#ppt_w"/>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animEffect transition="in" filter="fade">
                                      <p:cBhvr>
                                        <p:cTn id="14" dur="2000"/>
                                        <p:tgtEl>
                                          <p:spTgt spid="11"/>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fade">
                                      <p:cBhvr>
                                        <p:cTn id="18" dur="3000"/>
                                        <p:tgtEl>
                                          <p:spTgt spid="3078"/>
                                        </p:tgtEl>
                                      </p:cBhvr>
                                    </p:animEffect>
                                    <p:anim calcmode="lin" valueType="num">
                                      <p:cBhvr>
                                        <p:cTn id="19" dur="3000" fill="hold"/>
                                        <p:tgtEl>
                                          <p:spTgt spid="3078"/>
                                        </p:tgtEl>
                                        <p:attrNameLst>
                                          <p:attrName>ppt_x</p:attrName>
                                        </p:attrNameLst>
                                      </p:cBhvr>
                                      <p:tavLst>
                                        <p:tav tm="0">
                                          <p:val>
                                            <p:strVal val="#ppt_x"/>
                                          </p:val>
                                        </p:tav>
                                        <p:tav tm="100000">
                                          <p:val>
                                            <p:strVal val="#ppt_x"/>
                                          </p:val>
                                        </p:tav>
                                      </p:tavLst>
                                    </p:anim>
                                    <p:anim calcmode="lin" valueType="num">
                                      <p:cBhvr>
                                        <p:cTn id="20" dur="3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140B56-6797-1031-4237-BB6C9B9A555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3FDE72-6062-68FB-340E-1C5147A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002BF2-A1D9-B88D-DADA-2EC9F7394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48A077-120C-7676-52D3-B900CBC9F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13A902-C460-2E63-DB51-99E9E2CEA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9" descr="A picture containing text, mountain, outdoor, nature&#10;&#10;Description automatically generated">
            <a:extLst>
              <a:ext uri="{FF2B5EF4-FFF2-40B4-BE49-F238E27FC236}">
                <a16:creationId xmlns:a16="http://schemas.microsoft.com/office/drawing/2014/main" id="{7DDB1BF3-F681-17B7-A580-75B502BD5E06}"/>
              </a:ext>
            </a:extLst>
          </p:cNvPr>
          <p:cNvPicPr>
            <a:picLocks noGrp="1" noChangeAspect="1"/>
          </p:cNvPicPr>
          <p:nvPr>
            <p:ph idx="1"/>
          </p:nvPr>
        </p:nvPicPr>
        <p:blipFill rotWithShape="1">
          <a:blip r:embed="rId2"/>
          <a:srcRect r="3586"/>
          <a:stretch/>
        </p:blipFill>
        <p:spPr>
          <a:xfrm>
            <a:off x="342900" y="457200"/>
            <a:ext cx="8458200" cy="5943600"/>
          </a:xfrm>
          <a:prstGeom prst="rect">
            <a:avLst/>
          </a:prstGeom>
        </p:spPr>
      </p:pic>
      <p:sp>
        <p:nvSpPr>
          <p:cNvPr id="2" name="TextBox 1">
            <a:extLst>
              <a:ext uri="{FF2B5EF4-FFF2-40B4-BE49-F238E27FC236}">
                <a16:creationId xmlns:a16="http://schemas.microsoft.com/office/drawing/2014/main" id="{CEA6DDD6-3FD1-7A8C-9ED0-48A5FF8C3E64}"/>
              </a:ext>
            </a:extLst>
          </p:cNvPr>
          <p:cNvSpPr txBox="1"/>
          <p:nvPr/>
        </p:nvSpPr>
        <p:spPr>
          <a:xfrm>
            <a:off x="342900" y="2863275"/>
            <a:ext cx="8458200" cy="2246769"/>
          </a:xfrm>
          <a:prstGeom prst="rect">
            <a:avLst/>
          </a:prstGeom>
          <a:solidFill>
            <a:srgbClr val="FFFFFF">
              <a:alpha val="74902"/>
            </a:srgbClr>
          </a:solidFill>
        </p:spPr>
        <p:txBody>
          <a:bodyPr wrap="square" rtlCol="0">
            <a:spAutoFit/>
          </a:bodyPr>
          <a:lstStyle/>
          <a:p>
            <a:r>
              <a:rPr lang="en-US" sz="2800" b="1" dirty="0">
                <a:latin typeface="Arial" pitchFamily="34" charset="0"/>
                <a:cs typeface="Arial" pitchFamily="34" charset="0"/>
              </a:rPr>
              <a:t>“…though He was a Son, yet He learned obedience by the things which He suffered. And having been perfected, </a:t>
            </a:r>
            <a:r>
              <a:rPr lang="en-US" sz="2800" b="1" u="sng" dirty="0">
                <a:ln>
                  <a:solidFill>
                    <a:srgbClr val="C00000"/>
                  </a:solidFill>
                </a:ln>
                <a:solidFill>
                  <a:sysClr val="windowText" lastClr="000000"/>
                </a:solidFill>
                <a:effectLst>
                  <a:outerShdw blurRad="38100" dist="38100" dir="2700000" algn="tl">
                    <a:srgbClr val="000000">
                      <a:alpha val="43137"/>
                    </a:srgbClr>
                  </a:outerShdw>
                </a:effectLst>
                <a:latin typeface="Arial" pitchFamily="34" charset="0"/>
                <a:cs typeface="Arial" pitchFamily="34" charset="0"/>
              </a:rPr>
              <a:t>He became the author of eternal salvation to all who obey Him</a:t>
            </a:r>
            <a:r>
              <a:rPr lang="en-US" sz="2800" dirty="0">
                <a:ln>
                  <a:solidFill>
                    <a:srgbClr val="C00000"/>
                  </a:solidFill>
                </a:ln>
                <a:effectLst>
                  <a:outerShdw blurRad="38100" dist="38100" dir="2700000" algn="tl">
                    <a:srgbClr val="000000">
                      <a:alpha val="43137"/>
                    </a:srgbClr>
                  </a:outerShdw>
                </a:effectLst>
                <a:latin typeface="Arial" pitchFamily="34" charset="0"/>
                <a:cs typeface="Arial" pitchFamily="34" charset="0"/>
              </a:rPr>
              <a:t>…</a:t>
            </a:r>
            <a:r>
              <a:rPr lang="en-US" sz="2800" b="1" dirty="0">
                <a:latin typeface="Arial" pitchFamily="34" charset="0"/>
                <a:cs typeface="Arial" pitchFamily="34" charset="0"/>
              </a:rPr>
              <a:t>”</a:t>
            </a:r>
          </a:p>
          <a:p>
            <a:pPr algn="r"/>
            <a:r>
              <a:rPr lang="en-US" sz="2800" b="1" dirty="0">
                <a:latin typeface="Arial" pitchFamily="34" charset="0"/>
                <a:cs typeface="Arial" pitchFamily="34" charset="0"/>
              </a:rPr>
              <a:t>(Hebrews 5:8-9)</a:t>
            </a:r>
          </a:p>
        </p:txBody>
      </p:sp>
    </p:spTree>
    <p:extLst>
      <p:ext uri="{BB962C8B-B14F-4D97-AF65-F5344CB8AC3E}">
        <p14:creationId xmlns:p14="http://schemas.microsoft.com/office/powerpoint/2010/main" val="6796016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4" descr="A group of people standing in a room&#10;&#10;Description automatically generated with medium confidence">
            <a:extLst>
              <a:ext uri="{FF2B5EF4-FFF2-40B4-BE49-F238E27FC236}">
                <a16:creationId xmlns:a16="http://schemas.microsoft.com/office/drawing/2014/main" id="{C4091CF5-AC40-6F3D-7886-4A0912365843}"/>
              </a:ext>
            </a:extLst>
          </p:cNvPr>
          <p:cNvPicPr>
            <a:picLocks noChangeAspect="1"/>
          </p:cNvPicPr>
          <p:nvPr/>
        </p:nvPicPr>
        <p:blipFill rotWithShape="1">
          <a:blip r:embed="rId2"/>
          <a:srcRect l="2156" r="8537"/>
          <a:stretch/>
        </p:blipFill>
        <p:spPr>
          <a:xfrm>
            <a:off x="469942" y="317578"/>
            <a:ext cx="8138333"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3C0B882-1293-83F6-7772-4961B839B224}"/>
              </a:ext>
            </a:extLst>
          </p:cNvPr>
          <p:cNvSpPr/>
          <p:nvPr/>
        </p:nvSpPr>
        <p:spPr>
          <a:xfrm>
            <a:off x="5006340" y="317578"/>
            <a:ext cx="3601935" cy="430594"/>
          </a:xfrm>
          <a:prstGeom prst="rect">
            <a:avLst/>
          </a:prstGeom>
          <a:solidFill>
            <a:srgbClr val="1F27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86D94F-56C6-25C3-8D47-4B4B54B66751}"/>
              </a:ext>
            </a:extLst>
          </p:cNvPr>
          <p:cNvSpPr/>
          <p:nvPr/>
        </p:nvSpPr>
        <p:spPr>
          <a:xfrm>
            <a:off x="4994814" y="37274"/>
            <a:ext cx="4081117" cy="646331"/>
          </a:xfrm>
          <a:prstGeom prst="rect">
            <a:avLst/>
          </a:prstGeom>
          <a:noFill/>
        </p:spPr>
        <p:txBody>
          <a:bodyPr wrap="none" lIns="91440" tIns="45720" rIns="91440" bIns="45720">
            <a:spAutoFit/>
          </a:bodyPr>
          <a:lstStyle/>
          <a:p>
            <a:pPr algn="ctr"/>
            <a:r>
              <a:rPr lang="en-US" sz="3600" b="0" cap="none" spc="0" dirty="0">
                <a:ln w="0"/>
                <a:solidFill>
                  <a:schemeClr val="bg1">
                    <a:lumMod val="95000"/>
                  </a:schemeClr>
                </a:solidFill>
                <a:effectLst>
                  <a:outerShdw blurRad="38100" dist="19050" dir="2700000" algn="tl" rotWithShape="0">
                    <a:schemeClr val="dk1">
                      <a:alpha val="40000"/>
                    </a:schemeClr>
                  </a:outerShdw>
                </a:effectLst>
              </a:rPr>
              <a:t>Why No Instrument?</a:t>
            </a:r>
          </a:p>
        </p:txBody>
      </p:sp>
      <p:sp>
        <p:nvSpPr>
          <p:cNvPr id="7" name="Right Triangle 6">
            <a:extLst>
              <a:ext uri="{FF2B5EF4-FFF2-40B4-BE49-F238E27FC236}">
                <a16:creationId xmlns:a16="http://schemas.microsoft.com/office/drawing/2014/main" id="{F7D2EB80-6E3C-CACB-1A36-16DF18A1C8E9}"/>
              </a:ext>
            </a:extLst>
          </p:cNvPr>
          <p:cNvSpPr/>
          <p:nvPr/>
        </p:nvSpPr>
        <p:spPr>
          <a:xfrm flipH="1">
            <a:off x="4480560" y="37274"/>
            <a:ext cx="547400" cy="710898"/>
          </a:xfrm>
          <a:prstGeom prst="rtTriangle">
            <a:avLst/>
          </a:prstGeom>
          <a:solidFill>
            <a:srgbClr val="1F27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2D17945-E72A-DBC9-061A-4D6F66961ADD}"/>
              </a:ext>
            </a:extLst>
          </p:cNvPr>
          <p:cNvSpPr txBox="1"/>
          <p:nvPr/>
        </p:nvSpPr>
        <p:spPr>
          <a:xfrm>
            <a:off x="450807" y="3808260"/>
            <a:ext cx="5396405" cy="2985433"/>
          </a:xfrm>
          <a:prstGeom prst="rect">
            <a:avLst/>
          </a:prstGeom>
          <a:noFill/>
        </p:spPr>
        <p:txBody>
          <a:bodyPr wrap="square" rtlCol="0">
            <a:spAutoFit/>
          </a:bodyPr>
          <a:lstStyle/>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Too expensive, can’t afford one?</a:t>
            </a:r>
          </a:p>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Too cranky, don’t like the sound?</a:t>
            </a:r>
          </a:p>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No one with the ability to play?</a:t>
            </a:r>
          </a:p>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Our quirky, eccentric doctrine?</a:t>
            </a:r>
          </a:p>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Don’t believe in music?</a:t>
            </a:r>
          </a:p>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A craving to be different?</a:t>
            </a:r>
          </a:p>
          <a:p>
            <a:pPr marL="457200" indent="-457200">
              <a:spcAft>
                <a:spcPts val="400"/>
              </a:spcAft>
              <a:buFont typeface="Wingdings" pitchFamily="2" charset="2"/>
              <a:buChar char="§"/>
            </a:pPr>
            <a:r>
              <a:rPr lang="en-US" sz="2400" dirty="0">
                <a:solidFill>
                  <a:schemeClr val="bg1">
                    <a:lumMod val="95000"/>
                  </a:schemeClr>
                </a:solidFill>
                <a:latin typeface="Arial" panose="020B0604020202020204" pitchFamily="34" charset="0"/>
                <a:cs typeface="Arial" panose="020B0604020202020204" pitchFamily="34" charset="0"/>
              </a:rPr>
              <a:t>Just want to be argumentative?</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2052" name="Picture 4">
            <a:extLst>
              <a:ext uri="{FF2B5EF4-FFF2-40B4-BE49-F238E27FC236}">
                <a16:creationId xmlns:a16="http://schemas.microsoft.com/office/drawing/2014/main" id="{BC3AA85E-18BA-D718-E0A7-B67C283FE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7" y="4134725"/>
            <a:ext cx="3140433" cy="2355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3B47335-414A-FB8B-CE1B-EA6512339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563" y="3647602"/>
            <a:ext cx="2340665" cy="303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2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2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2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2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2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2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43" dur="2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44" dur="20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2000" fill="hold"/>
                                        <p:tgtEl>
                                          <p:spTgt spid="10">
                                            <p:txEl>
                                              <p:pRg st="6" end="6"/>
                                            </p:txEl>
                                          </p:spTgt>
                                        </p:tgtEl>
                                        <p:attrNameLst>
                                          <p:attrName>ppt_w</p:attrName>
                                        </p:attrNameLst>
                                      </p:cBhvr>
                                      <p:tavLst>
                                        <p:tav tm="0">
                                          <p:val>
                                            <p:strVal val="#ppt_w*0.70"/>
                                          </p:val>
                                        </p:tav>
                                        <p:tav tm="100000">
                                          <p:val>
                                            <p:strVal val="#ppt_w"/>
                                          </p:val>
                                        </p:tav>
                                      </p:tavLst>
                                    </p:anim>
                                    <p:anim calcmode="lin" valueType="num">
                                      <p:cBhvr>
                                        <p:cTn id="50" dur="2000" fill="hold"/>
                                        <p:tgtEl>
                                          <p:spTgt spid="10">
                                            <p:txEl>
                                              <p:pRg st="6" end="6"/>
                                            </p:txEl>
                                          </p:spTgt>
                                        </p:tgtEl>
                                        <p:attrNameLst>
                                          <p:attrName>ppt_h</p:attrName>
                                        </p:attrNameLst>
                                      </p:cBhvr>
                                      <p:tavLst>
                                        <p:tav tm="0">
                                          <p:val>
                                            <p:strVal val="#ppt_h"/>
                                          </p:val>
                                        </p:tav>
                                        <p:tav tm="100000">
                                          <p:val>
                                            <p:strVal val="#ppt_h"/>
                                          </p:val>
                                        </p:tav>
                                      </p:tavLst>
                                    </p:anim>
                                    <p:animEffect transition="in" filter="fade">
                                      <p:cBhvr>
                                        <p:cTn id="51"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erson holding a book&#10;&#10;Description automatically generated with medium confidence">
            <a:extLst>
              <a:ext uri="{FF2B5EF4-FFF2-40B4-BE49-F238E27FC236}">
                <a16:creationId xmlns:a16="http://schemas.microsoft.com/office/drawing/2014/main" id="{4935664F-C080-BD57-23E5-82CA25AEC1C0}"/>
              </a:ext>
            </a:extLst>
          </p:cNvPr>
          <p:cNvPicPr>
            <a:picLocks noChangeAspect="1"/>
          </p:cNvPicPr>
          <p:nvPr/>
        </p:nvPicPr>
        <p:blipFill rotWithShape="1">
          <a:blip r:embed="rId2"/>
          <a:srcRect b="27423"/>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463986-E281-87C9-6A2A-66D06C1BA316}"/>
              </a:ext>
            </a:extLst>
          </p:cNvPr>
          <p:cNvSpPr/>
          <p:nvPr/>
        </p:nvSpPr>
        <p:spPr>
          <a:xfrm>
            <a:off x="0" y="88225"/>
            <a:ext cx="468333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You do Realize…</a:t>
            </a:r>
          </a:p>
        </p:txBody>
      </p:sp>
      <p:pic>
        <p:nvPicPr>
          <p:cNvPr id="6" name="Picture 5" descr="Text&#10;&#10;Description automatically generated with medium confidence">
            <a:extLst>
              <a:ext uri="{FF2B5EF4-FFF2-40B4-BE49-F238E27FC236}">
                <a16:creationId xmlns:a16="http://schemas.microsoft.com/office/drawing/2014/main" id="{3FF08752-828F-549A-1FBB-6EB3AB2E6AF7}"/>
              </a:ext>
            </a:extLst>
          </p:cNvPr>
          <p:cNvPicPr>
            <a:picLocks noChangeAspect="1"/>
          </p:cNvPicPr>
          <p:nvPr/>
        </p:nvPicPr>
        <p:blipFill>
          <a:blip r:embed="rId3"/>
          <a:stretch>
            <a:fillRect/>
          </a:stretch>
        </p:blipFill>
        <p:spPr>
          <a:xfrm>
            <a:off x="0" y="1748790"/>
            <a:ext cx="4167758" cy="3604260"/>
          </a:xfrm>
          <a:prstGeom prst="rect">
            <a:avLst/>
          </a:prstGeom>
        </p:spPr>
      </p:pic>
    </p:spTree>
    <p:extLst>
      <p:ext uri="{BB962C8B-B14F-4D97-AF65-F5344CB8AC3E}">
        <p14:creationId xmlns:p14="http://schemas.microsoft.com/office/powerpoint/2010/main" val="138497745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9" descr="A picture containing text, mountain, outdoor, nature&#10;&#10;Description automatically generated">
            <a:extLst>
              <a:ext uri="{FF2B5EF4-FFF2-40B4-BE49-F238E27FC236}">
                <a16:creationId xmlns:a16="http://schemas.microsoft.com/office/drawing/2014/main" id="{23B2019C-0555-6143-8410-83319A64DDA5}"/>
              </a:ext>
            </a:extLst>
          </p:cNvPr>
          <p:cNvPicPr>
            <a:picLocks noGrp="1" noChangeAspect="1"/>
          </p:cNvPicPr>
          <p:nvPr>
            <p:ph idx="1"/>
          </p:nvPr>
        </p:nvPicPr>
        <p:blipFill rotWithShape="1">
          <a:blip r:embed="rId2"/>
          <a:srcRect r="3586"/>
          <a:stretch/>
        </p:blipFill>
        <p:spPr>
          <a:xfrm>
            <a:off x="342900" y="457200"/>
            <a:ext cx="8458200" cy="5943600"/>
          </a:xfrm>
          <a:prstGeom prst="rect">
            <a:avLst/>
          </a:prstGeom>
        </p:spPr>
      </p:pic>
      <p:sp>
        <p:nvSpPr>
          <p:cNvPr id="5" name="TextBox 4">
            <a:extLst>
              <a:ext uri="{FF2B5EF4-FFF2-40B4-BE49-F238E27FC236}">
                <a16:creationId xmlns:a16="http://schemas.microsoft.com/office/drawing/2014/main" id="{2230AF76-4D0F-7997-0083-EA85D2BE78F0}"/>
              </a:ext>
            </a:extLst>
          </p:cNvPr>
          <p:cNvSpPr txBox="1"/>
          <p:nvPr/>
        </p:nvSpPr>
        <p:spPr>
          <a:xfrm>
            <a:off x="342900" y="1633503"/>
            <a:ext cx="8458200" cy="830997"/>
          </a:xfrm>
          <a:prstGeom prst="rect">
            <a:avLst/>
          </a:prstGeom>
          <a:solidFill>
            <a:srgbClr val="FFFFFF">
              <a:alpha val="85098"/>
            </a:srgbClr>
          </a:solidFill>
        </p:spPr>
        <p:txBody>
          <a:bodyPr wrap="square" rtlCol="0">
            <a:spAutoFit/>
          </a:bodyPr>
          <a:lstStyle/>
          <a:p>
            <a:r>
              <a:rPr lang="en-US" sz="2400" b="1" dirty="0">
                <a:latin typeface="Arial" panose="020B0604020202020204" pitchFamily="34" charset="0"/>
                <a:cs typeface="Arial" panose="020B0604020202020204" pitchFamily="34" charset="0"/>
              </a:rPr>
              <a:t>Cain</a:t>
            </a:r>
            <a:r>
              <a:rPr lang="en-US" sz="2400" dirty="0">
                <a:latin typeface="Arial" panose="020B0604020202020204" pitchFamily="34" charset="0"/>
                <a:cs typeface="Arial" panose="020B0604020202020204" pitchFamily="34" charset="0"/>
              </a:rPr>
              <a:t> (Genesis 4:3-5). Cain disobeyed God and his worship was </a:t>
            </a:r>
            <a:r>
              <a:rPr lang="en-US" sz="2400" u="sng" dirty="0">
                <a:latin typeface="Arial" panose="020B0604020202020204" pitchFamily="34" charset="0"/>
                <a:cs typeface="Arial" panose="020B0604020202020204" pitchFamily="34" charset="0"/>
              </a:rPr>
              <a:t>rejected</a:t>
            </a:r>
            <a:r>
              <a:rPr lang="en-US" sz="24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DF2162F3-C846-BEF4-5974-DD314E785032}"/>
              </a:ext>
            </a:extLst>
          </p:cNvPr>
          <p:cNvSpPr txBox="1"/>
          <p:nvPr/>
        </p:nvSpPr>
        <p:spPr>
          <a:xfrm>
            <a:off x="342900" y="2578712"/>
            <a:ext cx="8458200" cy="830997"/>
          </a:xfrm>
          <a:prstGeom prst="rect">
            <a:avLst/>
          </a:prstGeom>
          <a:solidFill>
            <a:srgbClr val="FFFFFF">
              <a:alpha val="85098"/>
            </a:srgbClr>
          </a:solidFill>
        </p:spPr>
        <p:txBody>
          <a:bodyPr wrap="square" rtlCol="0">
            <a:spAutoFit/>
          </a:bodyPr>
          <a:lstStyle/>
          <a:p>
            <a:r>
              <a:rPr lang="en-US" sz="2400" b="1" dirty="0">
                <a:latin typeface="Arial" panose="020B0604020202020204" pitchFamily="34" charset="0"/>
                <a:cs typeface="Arial" panose="020B0604020202020204" pitchFamily="34" charset="0"/>
              </a:rPr>
              <a:t>Nadab &amp; Abihu</a:t>
            </a:r>
            <a:r>
              <a:rPr lang="en-US" sz="2400" dirty="0">
                <a:latin typeface="Arial" panose="020B0604020202020204" pitchFamily="34" charset="0"/>
                <a:cs typeface="Arial" panose="020B0604020202020204" pitchFamily="34" charset="0"/>
              </a:rPr>
              <a:t> (Leviticus 10:1-2 ). These men disobeyed God and were </a:t>
            </a:r>
            <a:r>
              <a:rPr lang="en-US" sz="2400" u="sng" dirty="0">
                <a:latin typeface="Arial" panose="020B0604020202020204" pitchFamily="34" charset="0"/>
                <a:cs typeface="Arial" panose="020B0604020202020204" pitchFamily="34" charset="0"/>
              </a:rPr>
              <a:t>destroyed by fire</a:t>
            </a:r>
            <a:r>
              <a:rPr lang="en-US" sz="24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B00F68D1-EC95-4E7F-A5CB-286F24518B12}"/>
              </a:ext>
            </a:extLst>
          </p:cNvPr>
          <p:cNvSpPr txBox="1"/>
          <p:nvPr/>
        </p:nvSpPr>
        <p:spPr>
          <a:xfrm>
            <a:off x="342900" y="3521936"/>
            <a:ext cx="8458200" cy="830997"/>
          </a:xfrm>
          <a:prstGeom prst="rect">
            <a:avLst/>
          </a:prstGeom>
          <a:solidFill>
            <a:srgbClr val="FFFFFF">
              <a:alpha val="85098"/>
            </a:srgbClr>
          </a:solidFill>
        </p:spPr>
        <p:txBody>
          <a:bodyPr wrap="square" rtlCol="0">
            <a:spAutoFit/>
          </a:bodyPr>
          <a:lstStyle/>
          <a:p>
            <a:r>
              <a:rPr lang="en-US" sz="2400" b="1" dirty="0">
                <a:latin typeface="Arial" panose="020B0604020202020204" pitchFamily="34" charset="0"/>
                <a:cs typeface="Arial" panose="020B0604020202020204" pitchFamily="34" charset="0"/>
              </a:rPr>
              <a:t>King Saul</a:t>
            </a:r>
            <a:r>
              <a:rPr lang="en-US" sz="2400" dirty="0">
                <a:latin typeface="Arial" panose="020B0604020202020204" pitchFamily="34" charset="0"/>
                <a:cs typeface="Arial" panose="020B0604020202020204" pitchFamily="34" charset="0"/>
              </a:rPr>
              <a:t> (1 Samuel 15:15, 22). Saul disobeyed God and </a:t>
            </a:r>
            <a:r>
              <a:rPr lang="en-US" sz="2400" u="sng" dirty="0">
                <a:latin typeface="Arial" panose="020B0604020202020204" pitchFamily="34" charset="0"/>
                <a:cs typeface="Arial" panose="020B0604020202020204" pitchFamily="34" charset="0"/>
              </a:rPr>
              <a:t>lost his kingdom</a:t>
            </a:r>
            <a:r>
              <a:rPr lang="en-US" sz="24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FB57864E-F6AE-1BE8-563B-E9A03A9458F8}"/>
              </a:ext>
            </a:extLst>
          </p:cNvPr>
          <p:cNvSpPr txBox="1"/>
          <p:nvPr/>
        </p:nvSpPr>
        <p:spPr>
          <a:xfrm>
            <a:off x="342900" y="4467145"/>
            <a:ext cx="8458200" cy="830997"/>
          </a:xfrm>
          <a:prstGeom prst="rect">
            <a:avLst/>
          </a:prstGeom>
          <a:solidFill>
            <a:srgbClr val="FFFFFF">
              <a:alpha val="85098"/>
            </a:srgbClr>
          </a:solidFill>
        </p:spPr>
        <p:txBody>
          <a:bodyPr wrap="square" rtlCol="0">
            <a:spAutoFit/>
          </a:bodyPr>
          <a:lstStyle/>
          <a:p>
            <a:r>
              <a:rPr lang="en-US" sz="2400" b="1" dirty="0">
                <a:latin typeface="Arial" panose="020B0604020202020204" pitchFamily="34" charset="0"/>
                <a:cs typeface="Arial" panose="020B0604020202020204" pitchFamily="34" charset="0"/>
              </a:rPr>
              <a:t>Jesus Christ</a:t>
            </a:r>
            <a:r>
              <a:rPr lang="en-US" sz="2400" dirty="0">
                <a:latin typeface="Arial" panose="020B0604020202020204" pitchFamily="34" charset="0"/>
                <a:cs typeface="Arial" panose="020B0604020202020204" pitchFamily="34" charset="0"/>
              </a:rPr>
              <a:t> (Hebrews 5:8-9). The Son of God was obedient in all things and </a:t>
            </a:r>
            <a:r>
              <a:rPr lang="en-US" sz="2400" u="sng" dirty="0">
                <a:latin typeface="Arial" panose="020B0604020202020204" pitchFamily="34" charset="0"/>
                <a:cs typeface="Arial" panose="020B0604020202020204" pitchFamily="34" charset="0"/>
              </a:rPr>
              <a:t>we can do no less</a:t>
            </a:r>
            <a:r>
              <a:rPr lang="en-US" sz="24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8CEB75A6-623B-78B2-4520-AF1084A1E32F}"/>
              </a:ext>
            </a:extLst>
          </p:cNvPr>
          <p:cNvSpPr txBox="1"/>
          <p:nvPr/>
        </p:nvSpPr>
        <p:spPr>
          <a:xfrm>
            <a:off x="341166" y="5412354"/>
            <a:ext cx="8458200" cy="830997"/>
          </a:xfrm>
          <a:prstGeom prst="rect">
            <a:avLst/>
          </a:prstGeom>
          <a:solidFill>
            <a:srgbClr val="FFFFFF">
              <a:alpha val="85098"/>
            </a:srgbClr>
          </a:solidFill>
        </p:spPr>
        <p:txBody>
          <a:bodyPr wrap="square" rtlCol="0">
            <a:spAutoFit/>
          </a:bodyPr>
          <a:lstStyle/>
          <a:p>
            <a:r>
              <a:rPr lang="en-US" sz="2400" b="1" dirty="0">
                <a:latin typeface="Arial" panose="020B0604020202020204" pitchFamily="34" charset="0"/>
                <a:cs typeface="Arial" panose="020B0604020202020204" pitchFamily="34" charset="0"/>
              </a:rPr>
              <a:t>Christians</a:t>
            </a:r>
            <a:r>
              <a:rPr lang="en-US" sz="2400" dirty="0">
                <a:latin typeface="Arial" panose="020B0604020202020204" pitchFamily="34" charset="0"/>
                <a:cs typeface="Arial" panose="020B0604020202020204" pitchFamily="34" charset="0"/>
              </a:rPr>
              <a:t> (Matthew 28:18-20). Faithfulness to Christ, is observing (obeying) all His </a:t>
            </a:r>
            <a:r>
              <a:rPr lang="en-US" sz="2400" u="sng" dirty="0">
                <a:latin typeface="Arial" panose="020B0604020202020204" pitchFamily="34" charset="0"/>
                <a:cs typeface="Arial" panose="020B0604020202020204" pitchFamily="34" charset="0"/>
              </a:rPr>
              <a:t>authoritative commands</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30384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82" name="Rectangle 308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5" name="Rectangle 308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6CD3381A-DAFF-4198-8FCA-A848BED19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26" r="11304" b="-2"/>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316F71D-6F98-91BC-FB32-211F1FC44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06" y="0"/>
            <a:ext cx="4180725" cy="211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648DB0-5858-66D9-E964-61305C362400}"/>
              </a:ext>
            </a:extLst>
          </p:cNvPr>
          <p:cNvSpPr txBox="1"/>
          <p:nvPr/>
        </p:nvSpPr>
        <p:spPr>
          <a:xfrm>
            <a:off x="106679" y="3164086"/>
            <a:ext cx="4157677" cy="3323987"/>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Definition of </a:t>
            </a:r>
            <a:r>
              <a:rPr lang="en-US" sz="3200" b="1" i="1" dirty="0">
                <a:latin typeface="Arial" panose="020B0604020202020204" pitchFamily="34" charset="0"/>
                <a:cs typeface="Arial" panose="020B0604020202020204" pitchFamily="34" charset="0"/>
              </a:rPr>
              <a:t>music</a:t>
            </a:r>
            <a:endParaRPr lang="en-US" sz="3200" b="1"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1a </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vocal, instrumental, or mechanical sounds having rhythm, melody, or harmony</a:t>
            </a:r>
          </a:p>
          <a:p>
            <a:endParaRPr lang="en-US" dirty="0"/>
          </a:p>
        </p:txBody>
      </p:sp>
      <p:sp>
        <p:nvSpPr>
          <p:cNvPr id="6" name="Rounded Rectangle 5">
            <a:extLst>
              <a:ext uri="{FF2B5EF4-FFF2-40B4-BE49-F238E27FC236}">
                <a16:creationId xmlns:a16="http://schemas.microsoft.com/office/drawing/2014/main" id="{2FDDB766-E1BC-E737-1D71-28E43BCE0C1F}"/>
              </a:ext>
            </a:extLst>
          </p:cNvPr>
          <p:cNvSpPr/>
          <p:nvPr/>
        </p:nvSpPr>
        <p:spPr>
          <a:xfrm>
            <a:off x="2603722" y="3253621"/>
            <a:ext cx="1441651" cy="54304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A79EA0B-DC4C-6059-8713-C25B231DE4BF}"/>
              </a:ext>
            </a:extLst>
          </p:cNvPr>
          <p:cNvCxnSpPr>
            <a:cxnSpLocks/>
          </p:cNvCxnSpPr>
          <p:nvPr/>
        </p:nvCxnSpPr>
        <p:spPr>
          <a:xfrm>
            <a:off x="994106" y="4156710"/>
            <a:ext cx="96042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F165B76-A251-80D4-4641-3F384E4165C1}"/>
              </a:ext>
            </a:extLst>
          </p:cNvPr>
          <p:cNvCxnSpPr>
            <a:cxnSpLocks/>
          </p:cNvCxnSpPr>
          <p:nvPr/>
        </p:nvCxnSpPr>
        <p:spPr>
          <a:xfrm>
            <a:off x="185661" y="4663440"/>
            <a:ext cx="21892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8198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A picture containing dark&#10;&#10;Description automatically generated">
            <a:extLst>
              <a:ext uri="{FF2B5EF4-FFF2-40B4-BE49-F238E27FC236}">
                <a16:creationId xmlns:a16="http://schemas.microsoft.com/office/drawing/2014/main" id="{2C78870F-EE27-FFEA-224B-61C23AF14364}"/>
              </a:ext>
            </a:extLst>
          </p:cNvPr>
          <p:cNvPicPr>
            <a:picLocks noGrp="1" noChangeAspect="1"/>
          </p:cNvPicPr>
          <p:nvPr>
            <p:ph idx="1"/>
          </p:nvPr>
        </p:nvPicPr>
        <p:blipFill rotWithShape="1">
          <a:blip r:embed="rId2"/>
          <a:srcRect l="7226" r="3759" b="2"/>
          <a:stretch/>
        </p:blipFill>
        <p:spPr>
          <a:xfrm>
            <a:off x="20" y="1282"/>
            <a:ext cx="9143980" cy="6856718"/>
          </a:xfrm>
          <a:prstGeom prst="rect">
            <a:avLst/>
          </a:prstGeom>
        </p:spPr>
      </p:pic>
      <p:pic>
        <p:nvPicPr>
          <p:cNvPr id="5" name="Picture 4" descr="Text&#10;&#10;Description automatically generated">
            <a:extLst>
              <a:ext uri="{FF2B5EF4-FFF2-40B4-BE49-F238E27FC236}">
                <a16:creationId xmlns:a16="http://schemas.microsoft.com/office/drawing/2014/main" id="{4918F2E3-0895-6B80-A9AC-4BEA53F6C93D}"/>
              </a:ext>
            </a:extLst>
          </p:cNvPr>
          <p:cNvPicPr>
            <a:picLocks noChangeAspect="1"/>
          </p:cNvPicPr>
          <p:nvPr/>
        </p:nvPicPr>
        <p:blipFill rotWithShape="1">
          <a:blip r:embed="rId3"/>
          <a:srcRect l="3698" r="3698" b="30909"/>
          <a:stretch/>
        </p:blipFill>
        <p:spPr>
          <a:xfrm>
            <a:off x="149492" y="114300"/>
            <a:ext cx="8845015" cy="994410"/>
          </a:xfrm>
          <a:prstGeom prst="rect">
            <a:avLst/>
          </a:prstGeom>
        </p:spPr>
      </p:pic>
    </p:spTree>
    <p:extLst>
      <p:ext uri="{BB962C8B-B14F-4D97-AF65-F5344CB8AC3E}">
        <p14:creationId xmlns:p14="http://schemas.microsoft.com/office/powerpoint/2010/main" val="329674485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0FDEF-21D9-1169-015C-327F6BCE843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0AFD9-EC34-E13D-6C03-F80E9935E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dark&#10;&#10;Description automatically generated">
            <a:extLst>
              <a:ext uri="{FF2B5EF4-FFF2-40B4-BE49-F238E27FC236}">
                <a16:creationId xmlns:a16="http://schemas.microsoft.com/office/drawing/2014/main" id="{50B51F2B-BBC9-4B71-738B-1BADA9E4D9D8}"/>
              </a:ext>
            </a:extLst>
          </p:cNvPr>
          <p:cNvPicPr>
            <a:picLocks noChangeAspect="1"/>
          </p:cNvPicPr>
          <p:nvPr/>
        </p:nvPicPr>
        <p:blipFill rotWithShape="1">
          <a:blip r:embed="rId2"/>
          <a:srcRect l="16440" r="12972" b="-1"/>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3985FCED-FDFB-CFA3-AE62-7427060BA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A727224-A0B8-1750-D208-0AD75CF5A9AF}"/>
              </a:ext>
            </a:extLst>
          </p:cNvPr>
          <p:cNvPicPr>
            <a:picLocks noChangeAspect="1"/>
          </p:cNvPicPr>
          <p:nvPr/>
        </p:nvPicPr>
        <p:blipFill rotWithShape="1">
          <a:blip r:embed="rId3"/>
          <a:srcRect l="31173" t="1" r="9019" b="89572"/>
          <a:stretch/>
        </p:blipFill>
        <p:spPr>
          <a:xfrm>
            <a:off x="1249299" y="-102870"/>
            <a:ext cx="7943850" cy="876802"/>
          </a:xfrm>
          <a:prstGeom prst="rect">
            <a:avLst/>
          </a:prstGeom>
          <a:effectLst>
            <a:softEdge rad="50800"/>
          </a:effectLst>
        </p:spPr>
      </p:pic>
      <p:pic>
        <p:nvPicPr>
          <p:cNvPr id="3" name="Picture 2" descr="Text&#10;&#10;Description automatically generated">
            <a:extLst>
              <a:ext uri="{FF2B5EF4-FFF2-40B4-BE49-F238E27FC236}">
                <a16:creationId xmlns:a16="http://schemas.microsoft.com/office/drawing/2014/main" id="{F0F1562F-192A-DE9A-B012-C8C7CA547ABF}"/>
              </a:ext>
            </a:extLst>
          </p:cNvPr>
          <p:cNvPicPr>
            <a:picLocks noChangeAspect="1"/>
          </p:cNvPicPr>
          <p:nvPr/>
        </p:nvPicPr>
        <p:blipFill rotWithShape="1">
          <a:blip r:embed="rId4"/>
          <a:srcRect l="3698" r="3698" b="30909"/>
          <a:stretch/>
        </p:blipFill>
        <p:spPr>
          <a:xfrm>
            <a:off x="1891764" y="-91439"/>
            <a:ext cx="7156463" cy="804573"/>
          </a:xfrm>
          <a:prstGeom prst="rect">
            <a:avLst/>
          </a:prstGeom>
        </p:spPr>
      </p:pic>
      <p:sp>
        <p:nvSpPr>
          <p:cNvPr id="7" name="Rectangle 6">
            <a:extLst>
              <a:ext uri="{FF2B5EF4-FFF2-40B4-BE49-F238E27FC236}">
                <a16:creationId xmlns:a16="http://schemas.microsoft.com/office/drawing/2014/main" id="{43AAF51E-6628-4937-A67A-60ADF4B7ECCD}"/>
              </a:ext>
            </a:extLst>
          </p:cNvPr>
          <p:cNvSpPr/>
          <p:nvPr/>
        </p:nvSpPr>
        <p:spPr>
          <a:xfrm>
            <a:off x="70753" y="864098"/>
            <a:ext cx="4329797" cy="4929555"/>
          </a:xfrm>
          <a:prstGeom prst="rect">
            <a:avLst/>
          </a:prstGeom>
          <a:noFill/>
        </p:spPr>
        <p:txBody>
          <a:bodyPr wrap="square" lIns="91440" tIns="45720" rIns="91440" bIns="45720">
            <a:spAutoFit/>
          </a:bodyPr>
          <a:lstStyle/>
          <a:p>
            <a:pPr marL="571500" indent="-571500">
              <a:spcAft>
                <a:spcPts val="1000"/>
              </a:spcAft>
              <a:buFont typeface="Wingdings" pitchFamily="2" charset="2"/>
              <a:buChar char="§"/>
            </a:pPr>
            <a:r>
              <a:rPr lang="en-US" sz="32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Matthew 26:30</a:t>
            </a:r>
          </a:p>
          <a:p>
            <a:pPr marL="571500" indent="-571500">
              <a:spcAft>
                <a:spcPts val="1000"/>
              </a:spcAft>
              <a:buFont typeface="Wingdings" pitchFamily="2" charset="2"/>
              <a:buChar char="§"/>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Acts 16:25</a:t>
            </a:r>
          </a:p>
          <a:p>
            <a:pPr marL="571500" indent="-571500">
              <a:spcAft>
                <a:spcPts val="1000"/>
              </a:spcAft>
              <a:buFont typeface="Wingdings" pitchFamily="2" charset="2"/>
              <a:buChar char="§"/>
            </a:pPr>
            <a:r>
              <a:rPr lang="en-US" sz="32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Romans 15:9</a:t>
            </a:r>
          </a:p>
          <a:p>
            <a:pPr marL="571500" indent="-571500">
              <a:spcAft>
                <a:spcPts val="1000"/>
              </a:spcAft>
              <a:buFont typeface="Wingdings" pitchFamily="2" charset="2"/>
              <a:buChar char="§"/>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 Corinthians 14:15</a:t>
            </a:r>
          </a:p>
          <a:p>
            <a:pPr marL="571500" indent="-571500">
              <a:spcAft>
                <a:spcPts val="1000"/>
              </a:spcAft>
              <a:buFont typeface="Wingdings" pitchFamily="2" charset="2"/>
              <a:buChar char="§"/>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Ephesians 5:19</a:t>
            </a:r>
          </a:p>
          <a:p>
            <a:pPr marL="571500" indent="-571500">
              <a:spcAft>
                <a:spcPts val="1000"/>
              </a:spcAft>
              <a:buFont typeface="Wingdings" pitchFamily="2" charset="2"/>
              <a:buChar char="§"/>
            </a:pPr>
            <a:r>
              <a:rPr lang="en-US" sz="32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Colossians 3:16</a:t>
            </a:r>
          </a:p>
          <a:p>
            <a:pPr marL="571500" indent="-571500">
              <a:spcAft>
                <a:spcPts val="1000"/>
              </a:spcAft>
              <a:buFont typeface="Wingdings" pitchFamily="2" charset="2"/>
              <a:buChar char="§"/>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Hebrews 2:12</a:t>
            </a:r>
          </a:p>
          <a:p>
            <a:pPr marL="571500" indent="-571500">
              <a:spcAft>
                <a:spcPts val="1000"/>
              </a:spcAft>
              <a:buFont typeface="Wingdings" pitchFamily="2" charset="2"/>
              <a:buChar char="§"/>
            </a:pPr>
            <a:r>
              <a:rPr lang="en-US" sz="32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James 5:13</a:t>
            </a:r>
          </a:p>
        </p:txBody>
      </p:sp>
      <p:sp>
        <p:nvSpPr>
          <p:cNvPr id="8" name="Rectangle 7">
            <a:extLst>
              <a:ext uri="{FF2B5EF4-FFF2-40B4-BE49-F238E27FC236}">
                <a16:creationId xmlns:a16="http://schemas.microsoft.com/office/drawing/2014/main" id="{85B28F73-61FD-859C-37EB-949A0D65D353}"/>
              </a:ext>
            </a:extLst>
          </p:cNvPr>
          <p:cNvSpPr/>
          <p:nvPr/>
        </p:nvSpPr>
        <p:spPr>
          <a:xfrm rot="21034009">
            <a:off x="1301493" y="5623676"/>
            <a:ext cx="3471400" cy="923330"/>
          </a:xfrm>
          <a:prstGeom prst="rect">
            <a:avLst/>
          </a:prstGeom>
          <a:noFill/>
          <a:ln>
            <a:solidFill>
              <a:srgbClr val="C00000"/>
            </a:solidFill>
          </a:ln>
        </p:spPr>
        <p:txBody>
          <a:bodyPr wrap="none" lIns="91440" tIns="45720" rIns="91440" bIns="45720">
            <a:spAutoFit/>
          </a:bodyPr>
          <a:lstStyle/>
          <a:p>
            <a:pPr algn="ctr"/>
            <a:r>
              <a:rPr lang="en-US" sz="5400" b="1" cap="none" spc="600" dirty="0">
                <a:ln w="0">
                  <a:solidFill>
                    <a:schemeClr val="tx1">
                      <a:lumMod val="65000"/>
                      <a:lumOff val="35000"/>
                    </a:schemeClr>
                  </a:solidFill>
                </a:ln>
                <a:solidFill>
                  <a:srgbClr val="C00000"/>
                </a:solidFill>
                <a:effectLst>
                  <a:outerShdw blurRad="38100" dist="19050" dir="2700000" algn="tl" rotWithShape="0">
                    <a:schemeClr val="dk1">
                      <a:alpha val="40000"/>
                    </a:schemeClr>
                  </a:outerShdw>
                </a:effectLst>
              </a:rPr>
              <a:t>That’s it!</a:t>
            </a:r>
          </a:p>
        </p:txBody>
      </p:sp>
    </p:spTree>
    <p:extLst>
      <p:ext uri="{BB962C8B-B14F-4D97-AF65-F5344CB8AC3E}">
        <p14:creationId xmlns:p14="http://schemas.microsoft.com/office/powerpoint/2010/main" val="3556164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p:cTn id="42" dur="2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43" dur="2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44" dur="2000"/>
                                        <p:tgtEl>
                                          <p:spTgt spid="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p:cTn id="49" dur="2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50" dur="2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51" dur="2000"/>
                                        <p:tgtEl>
                                          <p:spTgt spid="7">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 calcmode="lin" valueType="num">
                                      <p:cBhvr>
                                        <p:cTn id="56" dur="2000" fill="hold"/>
                                        <p:tgtEl>
                                          <p:spTgt spid="7">
                                            <p:txEl>
                                              <p:pRg st="7" end="7"/>
                                            </p:txEl>
                                          </p:spTgt>
                                        </p:tgtEl>
                                        <p:attrNameLst>
                                          <p:attrName>ppt_w</p:attrName>
                                        </p:attrNameLst>
                                      </p:cBhvr>
                                      <p:tavLst>
                                        <p:tav tm="0">
                                          <p:val>
                                            <p:strVal val="#ppt_w*0.70"/>
                                          </p:val>
                                        </p:tav>
                                        <p:tav tm="100000">
                                          <p:val>
                                            <p:strVal val="#ppt_w"/>
                                          </p:val>
                                        </p:tav>
                                      </p:tavLst>
                                    </p:anim>
                                    <p:anim calcmode="lin" valueType="num">
                                      <p:cBhvr>
                                        <p:cTn id="57" dur="2000" fill="hold"/>
                                        <p:tgtEl>
                                          <p:spTgt spid="7">
                                            <p:txEl>
                                              <p:pRg st="7" end="7"/>
                                            </p:txEl>
                                          </p:spTgt>
                                        </p:tgtEl>
                                        <p:attrNameLst>
                                          <p:attrName>ppt_h</p:attrName>
                                        </p:attrNameLst>
                                      </p:cBhvr>
                                      <p:tavLst>
                                        <p:tav tm="0">
                                          <p:val>
                                            <p:strVal val="#ppt_h"/>
                                          </p:val>
                                        </p:tav>
                                        <p:tav tm="100000">
                                          <p:val>
                                            <p:strVal val="#ppt_h"/>
                                          </p:val>
                                        </p:tav>
                                      </p:tavLst>
                                    </p:anim>
                                    <p:animEffect transition="in" filter="fade">
                                      <p:cBhvr>
                                        <p:cTn id="58" dur="2000"/>
                                        <p:tgtEl>
                                          <p:spTgt spid="7">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25FB0-86D0-E529-698B-5DB76F570362}"/>
              </a:ext>
            </a:extLst>
          </p:cNvPr>
          <p:cNvPicPr>
            <a:picLocks noChangeAspect="1"/>
          </p:cNvPicPr>
          <p:nvPr/>
        </p:nvPicPr>
        <p:blipFill>
          <a:blip r:embed="rId2"/>
          <a:stretch>
            <a:fillRect/>
          </a:stretch>
        </p:blipFill>
        <p:spPr>
          <a:xfrm>
            <a:off x="0" y="1703070"/>
            <a:ext cx="9164320" cy="5154930"/>
          </a:xfrm>
          <a:prstGeom prst="rect">
            <a:avLst/>
          </a:prstGeom>
        </p:spPr>
      </p:pic>
      <p:pic>
        <p:nvPicPr>
          <p:cNvPr id="5" name="Content Placeholder 4" descr="A picture containing dark&#10;&#10;Description automatically generated">
            <a:extLst>
              <a:ext uri="{FF2B5EF4-FFF2-40B4-BE49-F238E27FC236}">
                <a16:creationId xmlns:a16="http://schemas.microsoft.com/office/drawing/2014/main" id="{9972A16E-ECE7-0323-0237-74D71484CB69}"/>
              </a:ext>
            </a:extLst>
          </p:cNvPr>
          <p:cNvPicPr>
            <a:picLocks noGrp="1" noChangeAspect="1"/>
          </p:cNvPicPr>
          <p:nvPr>
            <p:ph idx="1"/>
          </p:nvPr>
        </p:nvPicPr>
        <p:blipFill rotWithShape="1">
          <a:blip r:embed="rId3"/>
          <a:srcRect l="7226" r="3759" b="2"/>
          <a:stretch/>
        </p:blipFill>
        <p:spPr>
          <a:xfrm>
            <a:off x="240050" y="289498"/>
            <a:ext cx="5314930" cy="4739702"/>
          </a:xfrm>
          <a:prstGeom prst="rect">
            <a:avLst/>
          </a:prstGeom>
        </p:spPr>
      </p:pic>
      <p:sp>
        <p:nvSpPr>
          <p:cNvPr id="6" name="Rectangle 5">
            <a:extLst>
              <a:ext uri="{FF2B5EF4-FFF2-40B4-BE49-F238E27FC236}">
                <a16:creationId xmlns:a16="http://schemas.microsoft.com/office/drawing/2014/main" id="{3EC65974-F37F-FAB3-A356-63FEE2967226}"/>
              </a:ext>
            </a:extLst>
          </p:cNvPr>
          <p:cNvSpPr/>
          <p:nvPr/>
        </p:nvSpPr>
        <p:spPr>
          <a:xfrm>
            <a:off x="5692140" y="289498"/>
            <a:ext cx="3211810" cy="6294182"/>
          </a:xfrm>
          <a:prstGeom prst="rect">
            <a:avLst/>
          </a:prstGeom>
          <a:solidFill>
            <a:srgbClr val="595959"/>
          </a:solidFill>
          <a:ln w="571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84AFDEF5-4AC7-7E6C-0280-12F75CC15CCF}"/>
              </a:ext>
            </a:extLst>
          </p:cNvPr>
          <p:cNvPicPr>
            <a:picLocks noChangeAspect="1"/>
          </p:cNvPicPr>
          <p:nvPr/>
        </p:nvPicPr>
        <p:blipFill rotWithShape="1">
          <a:blip r:embed="rId4"/>
          <a:srcRect l="3698" r="35205" b="30909"/>
          <a:stretch/>
        </p:blipFill>
        <p:spPr>
          <a:xfrm>
            <a:off x="240050" y="5018707"/>
            <a:ext cx="5314930" cy="924893"/>
          </a:xfrm>
          <a:prstGeom prst="rect">
            <a:avLst/>
          </a:prstGeom>
        </p:spPr>
      </p:pic>
      <p:pic>
        <p:nvPicPr>
          <p:cNvPr id="8" name="Picture 7" descr="Text&#10;&#10;Description automatically generated">
            <a:extLst>
              <a:ext uri="{FF2B5EF4-FFF2-40B4-BE49-F238E27FC236}">
                <a16:creationId xmlns:a16="http://schemas.microsoft.com/office/drawing/2014/main" id="{D47F539E-FC14-AD82-31DB-2458C378CEB4}"/>
              </a:ext>
            </a:extLst>
          </p:cNvPr>
          <p:cNvPicPr>
            <a:picLocks noChangeAspect="1"/>
          </p:cNvPicPr>
          <p:nvPr/>
        </p:nvPicPr>
        <p:blipFill rotWithShape="1">
          <a:blip r:embed="rId4"/>
          <a:srcRect l="64384" r="3698" b="30909"/>
          <a:stretch/>
        </p:blipFill>
        <p:spPr>
          <a:xfrm>
            <a:off x="2630533" y="5723619"/>
            <a:ext cx="2835527" cy="924893"/>
          </a:xfrm>
          <a:prstGeom prst="rect">
            <a:avLst/>
          </a:prstGeom>
        </p:spPr>
      </p:pic>
      <p:sp>
        <p:nvSpPr>
          <p:cNvPr id="9" name="TextBox 8">
            <a:extLst>
              <a:ext uri="{FF2B5EF4-FFF2-40B4-BE49-F238E27FC236}">
                <a16:creationId xmlns:a16="http://schemas.microsoft.com/office/drawing/2014/main" id="{5A353A27-443F-7EE8-3FB3-36002EAB17F4}"/>
              </a:ext>
            </a:extLst>
          </p:cNvPr>
          <p:cNvSpPr txBox="1"/>
          <p:nvPr/>
        </p:nvSpPr>
        <p:spPr>
          <a:xfrm>
            <a:off x="240050" y="1444111"/>
            <a:ext cx="5314930" cy="3539430"/>
          </a:xfrm>
          <a:prstGeom prst="rect">
            <a:avLst/>
          </a:prstGeom>
          <a:solidFill>
            <a:srgbClr val="000000">
              <a:alpha val="49804"/>
            </a:srgbClr>
          </a:solidFill>
        </p:spPr>
        <p:txBody>
          <a:bodyPr wrap="square" rtlCol="0">
            <a:spAutoFit/>
          </a:bodyPr>
          <a:lstStyle/>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…speaking to one another in psalms and hymns and spiritual songs, singing and making melody in your heart to the Lord,</a:t>
            </a:r>
          </a:p>
          <a:p>
            <a:pPr algn="r"/>
            <a:r>
              <a:rPr lang="en-US" sz="3200" dirty="0">
                <a:solidFill>
                  <a:schemeClr val="bg1"/>
                </a:solidFill>
                <a:latin typeface="Arial" panose="020B0604020202020204" pitchFamily="34" charset="0"/>
                <a:cs typeface="Arial" panose="020B0604020202020204" pitchFamily="34" charset="0"/>
              </a:rPr>
              <a:t>Ephesians 5:19</a:t>
            </a:r>
          </a:p>
        </p:txBody>
      </p:sp>
      <p:sp>
        <p:nvSpPr>
          <p:cNvPr id="2" name="TextBox 1">
            <a:extLst>
              <a:ext uri="{FF2B5EF4-FFF2-40B4-BE49-F238E27FC236}">
                <a16:creationId xmlns:a16="http://schemas.microsoft.com/office/drawing/2014/main" id="{27A2FCC3-0530-5AD0-F682-1C5E2334D4EA}"/>
              </a:ext>
            </a:extLst>
          </p:cNvPr>
          <p:cNvSpPr txBox="1"/>
          <p:nvPr/>
        </p:nvSpPr>
        <p:spPr>
          <a:xfrm>
            <a:off x="5641768" y="358823"/>
            <a:ext cx="3262182" cy="6155531"/>
          </a:xfrm>
          <a:prstGeom prst="rect">
            <a:avLst/>
          </a:prstGeom>
          <a:noFill/>
        </p:spPr>
        <p:txBody>
          <a:bodyPr wrap="square" rtlCol="0">
            <a:spAutoFit/>
          </a:bodyPr>
          <a:lstStyle/>
          <a:p>
            <a:pPr marL="342900" indent="-342900">
              <a:spcAft>
                <a:spcPts val="1200"/>
              </a:spcAft>
              <a:buFont typeface="+mj-lt"/>
              <a:buAutoNum type="arabicPeriod"/>
            </a:pPr>
            <a:r>
              <a:rPr lang="en-US" sz="2800" u="sng" dirty="0">
                <a:solidFill>
                  <a:schemeClr val="bg1"/>
                </a:solidFill>
                <a:latin typeface="Arial" pitchFamily="34" charset="0"/>
                <a:cs typeface="Arial" pitchFamily="34" charset="0"/>
              </a:rPr>
              <a:t>Who</a:t>
            </a:r>
            <a:r>
              <a:rPr lang="en-US" sz="2800" dirty="0">
                <a:solidFill>
                  <a:schemeClr val="bg1"/>
                </a:solidFill>
                <a:latin typeface="Arial" pitchFamily="34" charset="0"/>
                <a:cs typeface="Arial" pitchFamily="34" charset="0"/>
              </a:rPr>
              <a:t>? “All Christians” (not choirs, groups, solos).</a:t>
            </a:r>
          </a:p>
          <a:p>
            <a:pPr marL="342900" indent="-342900">
              <a:spcAft>
                <a:spcPts val="1200"/>
              </a:spcAft>
              <a:buFont typeface="+mj-lt"/>
              <a:buAutoNum type="arabicPeriod"/>
            </a:pPr>
            <a:r>
              <a:rPr lang="en-US" sz="2800" u="sng" dirty="0">
                <a:solidFill>
                  <a:schemeClr val="bg1"/>
                </a:solidFill>
                <a:latin typeface="Arial" pitchFamily="34" charset="0"/>
                <a:cs typeface="Arial" pitchFamily="34" charset="0"/>
              </a:rPr>
              <a:t>Kind</a:t>
            </a:r>
            <a:r>
              <a:rPr lang="en-US" sz="2800" dirty="0">
                <a:solidFill>
                  <a:schemeClr val="bg1"/>
                </a:solidFill>
                <a:latin typeface="Arial" pitchFamily="34" charset="0"/>
                <a:cs typeface="Arial" pitchFamily="34" charset="0"/>
              </a:rPr>
              <a:t>? “Vocal” (Sing, not play).</a:t>
            </a:r>
          </a:p>
          <a:p>
            <a:pPr marL="342900" indent="-342900">
              <a:spcAft>
                <a:spcPts val="1200"/>
              </a:spcAft>
              <a:buFont typeface="+mj-lt"/>
              <a:buAutoNum type="arabicPeriod"/>
            </a:pPr>
            <a:r>
              <a:rPr lang="en-US" sz="2800" u="sng" dirty="0">
                <a:solidFill>
                  <a:schemeClr val="bg1"/>
                </a:solidFill>
                <a:latin typeface="Arial" pitchFamily="34" charset="0"/>
                <a:cs typeface="Arial" pitchFamily="34" charset="0"/>
              </a:rPr>
              <a:t>How</a:t>
            </a:r>
            <a:r>
              <a:rPr lang="en-US" sz="2800" dirty="0">
                <a:solidFill>
                  <a:schemeClr val="bg1"/>
                </a:solidFill>
                <a:latin typeface="Arial" pitchFamily="34" charset="0"/>
                <a:cs typeface="Arial" pitchFamily="34" charset="0"/>
              </a:rPr>
              <a:t>? “Sincerely” (Engage the mind and the mouth).</a:t>
            </a:r>
          </a:p>
          <a:p>
            <a:pPr marL="342900" indent="-342900">
              <a:spcAft>
                <a:spcPts val="1200"/>
              </a:spcAft>
              <a:buFont typeface="+mj-lt"/>
              <a:buAutoNum type="arabicPeriod"/>
            </a:pPr>
            <a:r>
              <a:rPr lang="en-US" sz="2800" u="sng" dirty="0">
                <a:solidFill>
                  <a:schemeClr val="bg1"/>
                </a:solidFill>
                <a:latin typeface="Arial" pitchFamily="34" charset="0"/>
                <a:cs typeface="Arial" pitchFamily="34" charset="0"/>
              </a:rPr>
              <a:t>What</a:t>
            </a:r>
            <a:r>
              <a:rPr lang="en-US" sz="2800" dirty="0">
                <a:solidFill>
                  <a:schemeClr val="bg1"/>
                </a:solidFill>
                <a:latin typeface="Arial" pitchFamily="34" charset="0"/>
                <a:cs typeface="Arial" pitchFamily="34" charset="0"/>
              </a:rPr>
              <a:t>? “P / H / SS” (Not country, rock, Hip Hop).</a:t>
            </a:r>
          </a:p>
        </p:txBody>
      </p:sp>
      <p:cxnSp>
        <p:nvCxnSpPr>
          <p:cNvPr id="10" name="Straight Connector 9">
            <a:extLst>
              <a:ext uri="{FF2B5EF4-FFF2-40B4-BE49-F238E27FC236}">
                <a16:creationId xmlns:a16="http://schemas.microsoft.com/office/drawing/2014/main" id="{40983499-86F4-EA6F-5D39-E00AE56134FE}"/>
              </a:ext>
            </a:extLst>
          </p:cNvPr>
          <p:cNvCxnSpPr/>
          <p:nvPr/>
        </p:nvCxnSpPr>
        <p:spPr>
          <a:xfrm>
            <a:off x="765810" y="2480310"/>
            <a:ext cx="421767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F27DE8-5B89-D2FD-296B-13B412739EEC}"/>
              </a:ext>
            </a:extLst>
          </p:cNvPr>
          <p:cNvCxnSpPr/>
          <p:nvPr/>
        </p:nvCxnSpPr>
        <p:spPr>
          <a:xfrm>
            <a:off x="759823" y="2975610"/>
            <a:ext cx="421767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D003A2-007C-8398-7899-1D1064B74B35}"/>
              </a:ext>
            </a:extLst>
          </p:cNvPr>
          <p:cNvCxnSpPr>
            <a:cxnSpLocks/>
          </p:cNvCxnSpPr>
          <p:nvPr/>
        </p:nvCxnSpPr>
        <p:spPr>
          <a:xfrm>
            <a:off x="354330" y="3493770"/>
            <a:ext cx="254318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8C85F6-8467-2BA7-BEA7-3C205E549C78}"/>
              </a:ext>
            </a:extLst>
          </p:cNvPr>
          <p:cNvCxnSpPr>
            <a:cxnSpLocks/>
          </p:cNvCxnSpPr>
          <p:nvPr/>
        </p:nvCxnSpPr>
        <p:spPr>
          <a:xfrm>
            <a:off x="3148955" y="3493770"/>
            <a:ext cx="124016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9D8FEA-FC79-44D0-22B5-E757253FB3E9}"/>
              </a:ext>
            </a:extLst>
          </p:cNvPr>
          <p:cNvCxnSpPr>
            <a:cxnSpLocks/>
          </p:cNvCxnSpPr>
          <p:nvPr/>
        </p:nvCxnSpPr>
        <p:spPr>
          <a:xfrm>
            <a:off x="325473" y="3943350"/>
            <a:ext cx="5140587"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21" name="Picture 20" descr="A black background with yellow letters&#10;&#10;Description automatically generated">
            <a:extLst>
              <a:ext uri="{FF2B5EF4-FFF2-40B4-BE49-F238E27FC236}">
                <a16:creationId xmlns:a16="http://schemas.microsoft.com/office/drawing/2014/main" id="{D2E74E71-4ABB-427D-A3CC-16607831FA22}"/>
              </a:ext>
            </a:extLst>
          </p:cNvPr>
          <p:cNvPicPr>
            <a:picLocks noChangeAspect="1"/>
          </p:cNvPicPr>
          <p:nvPr/>
        </p:nvPicPr>
        <p:blipFill>
          <a:blip r:embed="rId5"/>
          <a:stretch>
            <a:fillRect/>
          </a:stretch>
        </p:blipFill>
        <p:spPr>
          <a:xfrm>
            <a:off x="258258" y="254732"/>
            <a:ext cx="5314930" cy="1288140"/>
          </a:xfrm>
          <a:prstGeom prst="rect">
            <a:avLst/>
          </a:prstGeom>
        </p:spPr>
      </p:pic>
    </p:spTree>
    <p:extLst>
      <p:ext uri="{BB962C8B-B14F-4D97-AF65-F5344CB8AC3E}">
        <p14:creationId xmlns:p14="http://schemas.microsoft.com/office/powerpoint/2010/main" val="91336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2"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3" dur="20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1000"/>
                            </p:stCondLst>
                            <p:childTnLst>
                              <p:par>
                                <p:cTn id="23" presetID="55" presetClass="entr" presetSubtype="0"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p:cTn id="25"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1000"/>
                                        <p:tgtEl>
                                          <p:spTgt spid="17"/>
                                        </p:tgtEl>
                                      </p:cBhvr>
                                    </p:animEffect>
                                  </p:childTnLst>
                                </p:cTn>
                              </p:par>
                            </p:childTnLst>
                          </p:cTn>
                        </p:par>
                        <p:par>
                          <p:cTn id="36" fill="hold">
                            <p:stCondLst>
                              <p:cond delay="1000"/>
                            </p:stCondLst>
                            <p:childTnLst>
                              <p:par>
                                <p:cTn id="37" presetID="55" presetClass="entr" presetSubtype="0" fill="hold" grpId="0" nodeType="after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p:cTn id="39"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40"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41" dur="2000"/>
                                        <p:tgtEl>
                                          <p:spTgt spid="2">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xit" presetSubtype="2" fill="hold" nodeType="clickEffect">
                                  <p:stCondLst>
                                    <p:cond delay="0"/>
                                  </p:stCondLst>
                                  <p:childTnLst>
                                    <p:animEffect transition="out" filter="wipe(right)">
                                      <p:cBhvr>
                                        <p:cTn id="45" dur="1000"/>
                                        <p:tgtEl>
                                          <p:spTgt spid="17"/>
                                        </p:tgtEl>
                                      </p:cBhvr>
                                    </p:animEffect>
                                    <p:set>
                                      <p:cBhvr>
                                        <p:cTn id="46" dur="1" fill="hold">
                                          <p:stCondLst>
                                            <p:cond delay="999"/>
                                          </p:stCondLst>
                                        </p:cTn>
                                        <p:tgtEl>
                                          <p:spTgt spid="17"/>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1000"/>
                                        <p:tgtEl>
                                          <p:spTgt spid="11"/>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1000"/>
                                        <p:tgtEl>
                                          <p:spTgt spid="12"/>
                                        </p:tgtEl>
                                      </p:cBhvr>
                                    </p:animEffect>
                                  </p:childTnLst>
                                </p:cTn>
                              </p:par>
                            </p:childTnLst>
                          </p:cTn>
                        </p:par>
                        <p:par>
                          <p:cTn id="54" fill="hold">
                            <p:stCondLst>
                              <p:cond delay="2000"/>
                            </p:stCondLst>
                            <p:childTnLst>
                              <p:par>
                                <p:cTn id="55" presetID="55" presetClass="entr" presetSubtype="0" fill="hold" grpId="0" nodeType="after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 calcmode="lin" valueType="num">
                                      <p:cBhvr>
                                        <p:cTn id="57"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58"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59"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9F391-FA13-8C11-1FEF-DC5F3698AB31}"/>
              </a:ext>
            </a:extLst>
          </p:cNvPr>
          <p:cNvPicPr>
            <a:picLocks noChangeAspect="1"/>
          </p:cNvPicPr>
          <p:nvPr/>
        </p:nvPicPr>
        <p:blipFill>
          <a:blip r:embed="rId2"/>
          <a:stretch>
            <a:fillRect/>
          </a:stretch>
        </p:blipFill>
        <p:spPr>
          <a:xfrm>
            <a:off x="0" y="0"/>
            <a:ext cx="9164320" cy="5154930"/>
          </a:xfrm>
          <a:prstGeom prst="rect">
            <a:avLst/>
          </a:prstGeom>
        </p:spPr>
      </p:pic>
      <p:pic>
        <p:nvPicPr>
          <p:cNvPr id="2050" name="Picture 2">
            <a:extLst>
              <a:ext uri="{FF2B5EF4-FFF2-40B4-BE49-F238E27FC236}">
                <a16:creationId xmlns:a16="http://schemas.microsoft.com/office/drawing/2014/main" id="{DE04AA93-6F76-AFD1-2D23-914FDED85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7" r="10326"/>
          <a:stretch/>
        </p:blipFill>
        <p:spPr bwMode="auto">
          <a:xfrm>
            <a:off x="251460" y="1840230"/>
            <a:ext cx="5292090" cy="47320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BA3A81D-7779-E510-307D-AAE14C8994F7}"/>
              </a:ext>
            </a:extLst>
          </p:cNvPr>
          <p:cNvSpPr/>
          <p:nvPr/>
        </p:nvSpPr>
        <p:spPr>
          <a:xfrm>
            <a:off x="5680710" y="4846320"/>
            <a:ext cx="3250360" cy="1725930"/>
          </a:xfrm>
          <a:prstGeom prst="rect">
            <a:avLst/>
          </a:prstGeom>
          <a:solidFill>
            <a:srgbClr val="595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3A17EF-63C6-354E-2F51-773AD7D71760}"/>
              </a:ext>
            </a:extLst>
          </p:cNvPr>
          <p:cNvSpPr/>
          <p:nvPr/>
        </p:nvSpPr>
        <p:spPr>
          <a:xfrm>
            <a:off x="248190" y="311944"/>
            <a:ext cx="5298630" cy="1231106"/>
          </a:xfrm>
          <a:prstGeom prst="rect">
            <a:avLst/>
          </a:prstGeom>
          <a:noFill/>
        </p:spPr>
        <p:txBody>
          <a:bodyPr wrap="non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What </a:t>
            </a:r>
            <a:r>
              <a:rPr lang="en-US" sz="3200" b="0" u="sng" cap="none" spc="0" dirty="0">
                <a:ln w="0"/>
                <a:solidFill>
                  <a:schemeClr val="bg1"/>
                </a:solidFill>
                <a:effectLst>
                  <a:outerShdw blurRad="38100" dist="19050" dir="2700000" algn="tl" rotWithShape="0">
                    <a:schemeClr val="dk1">
                      <a:alpha val="40000"/>
                    </a:schemeClr>
                  </a:outerShdw>
                </a:effectLst>
              </a:rPr>
              <a:t>others</a:t>
            </a:r>
            <a:r>
              <a:rPr lang="en-US" sz="3200" b="0" cap="none" spc="0" dirty="0">
                <a:ln w="0"/>
                <a:solidFill>
                  <a:schemeClr val="bg1"/>
                </a:solidFill>
                <a:effectLst>
                  <a:outerShdw blurRad="38100" dist="19050" dir="2700000" algn="tl" rotWithShape="0">
                    <a:schemeClr val="dk1">
                      <a:alpha val="40000"/>
                    </a:schemeClr>
                  </a:outerShdw>
                </a:effectLst>
              </a:rPr>
              <a:t> have said </a:t>
            </a:r>
            <a:r>
              <a:rPr lang="en-US" sz="3200" dirty="0">
                <a:ln w="0"/>
                <a:solidFill>
                  <a:schemeClr val="bg1"/>
                </a:solidFill>
                <a:effectLst>
                  <a:outerShdw blurRad="38100" dist="19050" dir="2700000" algn="tl" rotWithShape="0">
                    <a:schemeClr val="dk1">
                      <a:alpha val="40000"/>
                    </a:schemeClr>
                  </a:outerShdw>
                </a:effectLst>
              </a:rPr>
              <a:t>about</a:t>
            </a:r>
          </a:p>
          <a:p>
            <a:pPr algn="ctr"/>
            <a:r>
              <a:rPr lang="en-US" sz="4200" dirty="0">
                <a:ln w="0"/>
                <a:solidFill>
                  <a:schemeClr val="bg1"/>
                </a:solidFill>
                <a:effectLst>
                  <a:outerShdw blurRad="38100" dist="19050" dir="2700000" algn="tl" rotWithShape="0">
                    <a:schemeClr val="dk1">
                      <a:alpha val="40000"/>
                    </a:schemeClr>
                  </a:outerShdw>
                </a:effectLst>
              </a:rPr>
              <a:t>Instruments in Worship</a:t>
            </a:r>
            <a:endParaRPr lang="en-US" sz="4200" b="0" cap="none" spc="0" dirty="0">
              <a:ln w="0"/>
              <a:solidFill>
                <a:schemeClr val="bg1"/>
              </a:solidFill>
              <a:effectLst>
                <a:outerShdw blurRad="38100" dist="19050" dir="2700000" algn="tl" rotWithShape="0">
                  <a:schemeClr val="dk1">
                    <a:alpha val="40000"/>
                  </a:schemeClr>
                </a:outerShdw>
              </a:effectLst>
            </a:endParaRPr>
          </a:p>
        </p:txBody>
      </p:sp>
      <p:sp>
        <p:nvSpPr>
          <p:cNvPr id="8" name="Text Box 11">
            <a:extLst>
              <a:ext uri="{FF2B5EF4-FFF2-40B4-BE49-F238E27FC236}">
                <a16:creationId xmlns:a16="http://schemas.microsoft.com/office/drawing/2014/main" id="{2D1D34A5-5693-C284-EB74-C46D286368A1}"/>
              </a:ext>
            </a:extLst>
          </p:cNvPr>
          <p:cNvSpPr txBox="1">
            <a:spLocks noChangeArrowheads="1"/>
          </p:cNvSpPr>
          <p:nvPr/>
        </p:nvSpPr>
        <p:spPr bwMode="auto">
          <a:xfrm>
            <a:off x="5692140" y="859364"/>
            <a:ext cx="3223260" cy="5078313"/>
          </a:xfrm>
          <a:prstGeom prst="rect">
            <a:avLst/>
          </a:prstGeom>
          <a:noFill/>
          <a:ln w="57150">
            <a:noFill/>
          </a:ln>
          <a:effectLst/>
        </p:spPr>
        <p:txBody>
          <a:bodyPr wrap="square">
            <a:spAutoFit/>
          </a:bodyPr>
          <a:lstStyle/>
          <a:p>
            <a:pP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“Musical instruments in the celebration of praises of God would be no more suitable than the burning of incense, the lighting of lamps, and the restoration of other shadows of the Law… Men who are fond of outward pomp may delight in the noise.”</a:t>
            </a:r>
          </a:p>
          <a:p>
            <a:pPr algn="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John Calvin</a:t>
            </a:r>
            <a:endParaRPr lang="en-US" sz="2800" dirty="0">
              <a:solidFill>
                <a:schemeClr val="bg1"/>
              </a:solidFill>
              <a:effectLst>
                <a:outerShdw blurRad="38100" dist="38100" dir="2700000" algn="tl">
                  <a:srgbClr val="C0C0C0"/>
                </a:outerShdw>
              </a:effectLst>
              <a:latin typeface="Arial" charset="0"/>
              <a:ea typeface="Arial" charset="0"/>
              <a:cs typeface="Arial" charset="0"/>
            </a:endParaRPr>
          </a:p>
        </p:txBody>
      </p:sp>
      <p:sp>
        <p:nvSpPr>
          <p:cNvPr id="9" name="Text Box 11">
            <a:extLst>
              <a:ext uri="{FF2B5EF4-FFF2-40B4-BE49-F238E27FC236}">
                <a16:creationId xmlns:a16="http://schemas.microsoft.com/office/drawing/2014/main" id="{EF697060-DAFB-E2F4-0A14-5D3FF59DCF2A}"/>
              </a:ext>
            </a:extLst>
          </p:cNvPr>
          <p:cNvSpPr txBox="1">
            <a:spLocks noChangeArrowheads="1"/>
          </p:cNvSpPr>
          <p:nvPr/>
        </p:nvSpPr>
        <p:spPr bwMode="auto">
          <a:xfrm>
            <a:off x="5692140" y="1621736"/>
            <a:ext cx="3250360" cy="2462213"/>
          </a:xfrm>
          <a:prstGeom prst="rect">
            <a:avLst/>
          </a:prstGeom>
          <a:noFill/>
          <a:ln w="57150">
            <a:noFill/>
          </a:ln>
          <a:effectLst/>
        </p:spPr>
        <p:txBody>
          <a:bodyPr wrap="square">
            <a:spAutoFit/>
          </a:bodyPr>
          <a:lstStyle/>
          <a:p>
            <a:pPr>
              <a:spcBef>
                <a:spcPct val="50000"/>
              </a:spcBef>
            </a:pPr>
            <a:r>
              <a:rPr lang="en-US" sz="2800" dirty="0">
                <a:solidFill>
                  <a:schemeClr val="bg1"/>
                </a:solidFill>
                <a:effectLst>
                  <a:outerShdw blurRad="38100" dist="38100" dir="2700000" algn="tl">
                    <a:srgbClr val="C0C0C0"/>
                  </a:outerShdw>
                </a:effectLst>
                <a:latin typeface="Arial" charset="0"/>
                <a:ea typeface="Arial" charset="0"/>
                <a:cs typeface="Arial" charset="0"/>
              </a:rPr>
              <a:t>“An organ in the worship of God is an ensign (badge) of Baal.”</a:t>
            </a:r>
          </a:p>
          <a:p>
            <a:pPr algn="r">
              <a:spcBef>
                <a:spcPct val="50000"/>
              </a:spcBef>
            </a:pPr>
            <a:r>
              <a:rPr lang="en-US" sz="2800" dirty="0">
                <a:solidFill>
                  <a:schemeClr val="bg1"/>
                </a:solidFill>
                <a:effectLst>
                  <a:outerShdw blurRad="38100" dist="38100" dir="2700000" algn="tl">
                    <a:srgbClr val="C0C0C0"/>
                  </a:outerShdw>
                </a:effectLst>
                <a:latin typeface="Arial" charset="0"/>
                <a:ea typeface="Arial" charset="0"/>
                <a:cs typeface="Arial" charset="0"/>
              </a:rPr>
              <a:t>Martin Luther</a:t>
            </a:r>
          </a:p>
        </p:txBody>
      </p:sp>
      <p:sp>
        <p:nvSpPr>
          <p:cNvPr id="10" name="Text Box 11">
            <a:extLst>
              <a:ext uri="{FF2B5EF4-FFF2-40B4-BE49-F238E27FC236}">
                <a16:creationId xmlns:a16="http://schemas.microsoft.com/office/drawing/2014/main" id="{BC303A62-9621-0632-E447-E10219CC5181}"/>
              </a:ext>
            </a:extLst>
          </p:cNvPr>
          <p:cNvSpPr txBox="1">
            <a:spLocks noChangeArrowheads="1"/>
          </p:cNvSpPr>
          <p:nvPr/>
        </p:nvSpPr>
        <p:spPr bwMode="auto">
          <a:xfrm>
            <a:off x="5654851" y="1477775"/>
            <a:ext cx="3223260" cy="2923877"/>
          </a:xfrm>
          <a:prstGeom prst="rect">
            <a:avLst/>
          </a:prstGeom>
          <a:noFill/>
          <a:ln w="57150">
            <a:noFill/>
          </a:ln>
          <a:effectLst/>
        </p:spPr>
        <p:txBody>
          <a:bodyPr wrap="square">
            <a:spAutoFit/>
          </a:bodyPr>
          <a:lstStyle/>
          <a:p>
            <a:pPr>
              <a:spcBef>
                <a:spcPct val="50000"/>
              </a:spcBef>
            </a:pPr>
            <a:r>
              <a:rPr lang="en-US" sz="2800" dirty="0">
                <a:solidFill>
                  <a:schemeClr val="bg1"/>
                </a:solidFill>
                <a:effectLst>
                  <a:outerShdw blurRad="38100" dist="38100" dir="2700000" algn="tl">
                    <a:srgbClr val="C0C0C0"/>
                  </a:outerShdw>
                </a:effectLst>
                <a:latin typeface="Arial" charset="0"/>
                <a:ea typeface="Arial" charset="0"/>
                <a:cs typeface="Arial" charset="0"/>
              </a:rPr>
              <a:t>“</a:t>
            </a:r>
            <a:r>
              <a:rPr lang="en-US" sz="2400" dirty="0">
                <a:solidFill>
                  <a:schemeClr val="bg1"/>
                </a:solidFill>
                <a:effectLst>
                  <a:outerShdw blurRad="38100" dist="38100" dir="2700000" algn="tl">
                    <a:srgbClr val="C0C0C0"/>
                  </a:outerShdw>
                </a:effectLst>
                <a:latin typeface="Arial" charset="0"/>
                <a:ea typeface="Arial" charset="0"/>
                <a:cs typeface="Arial" charset="0"/>
              </a:rPr>
              <a:t>I have no objection to instruments of music in our chapels, provided they are neither seen nor heard.”</a:t>
            </a:r>
          </a:p>
          <a:p>
            <a:pPr algn="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John Wesley</a:t>
            </a:r>
            <a:endParaRPr lang="en-US" sz="2800" dirty="0">
              <a:solidFill>
                <a:schemeClr val="bg1"/>
              </a:solidFill>
              <a:effectLst>
                <a:outerShdw blurRad="38100" dist="38100" dir="2700000" algn="tl">
                  <a:srgbClr val="C0C0C0"/>
                </a:outerShdw>
              </a:effectLst>
              <a:latin typeface="Arial" charset="0"/>
              <a:ea typeface="Arial" charset="0"/>
              <a:cs typeface="Arial" charset="0"/>
            </a:endParaRPr>
          </a:p>
        </p:txBody>
      </p:sp>
      <p:sp>
        <p:nvSpPr>
          <p:cNvPr id="11" name="Text Box 11">
            <a:extLst>
              <a:ext uri="{FF2B5EF4-FFF2-40B4-BE49-F238E27FC236}">
                <a16:creationId xmlns:a16="http://schemas.microsoft.com/office/drawing/2014/main" id="{D6F4901E-B78F-5C47-A92F-A91984D462EA}"/>
              </a:ext>
            </a:extLst>
          </p:cNvPr>
          <p:cNvSpPr txBox="1">
            <a:spLocks noChangeArrowheads="1"/>
          </p:cNvSpPr>
          <p:nvPr/>
        </p:nvSpPr>
        <p:spPr bwMode="auto">
          <a:xfrm>
            <a:off x="5665040" y="2751929"/>
            <a:ext cx="3237689" cy="2185214"/>
          </a:xfrm>
          <a:prstGeom prst="rect">
            <a:avLst/>
          </a:prstGeom>
          <a:noFill/>
          <a:ln w="57150">
            <a:noFill/>
          </a:ln>
          <a:effectLst/>
        </p:spPr>
        <p:txBody>
          <a:bodyPr wrap="square">
            <a:spAutoFit/>
          </a:bodyPr>
          <a:lstStyle/>
          <a:p>
            <a:pPr>
              <a:spcBef>
                <a:spcPct val="50000"/>
              </a:spcBef>
            </a:pPr>
            <a:r>
              <a:rPr lang="en-US" sz="2800" dirty="0">
                <a:solidFill>
                  <a:schemeClr val="bg1"/>
                </a:solidFill>
                <a:effectLst>
                  <a:outerShdw blurRad="38100" dist="38100" dir="2700000" algn="tl">
                    <a:srgbClr val="C0C0C0"/>
                  </a:outerShdw>
                </a:effectLst>
                <a:latin typeface="Arial" charset="0"/>
                <a:ea typeface="Arial" charset="0"/>
                <a:cs typeface="Arial" charset="0"/>
              </a:rPr>
              <a:t>“</a:t>
            </a:r>
            <a:r>
              <a:rPr lang="en-US" sz="2400" dirty="0">
                <a:solidFill>
                  <a:schemeClr val="bg1"/>
                </a:solidFill>
                <a:effectLst>
                  <a:outerShdw blurRad="38100" dist="38100" dir="2700000" algn="tl">
                    <a:srgbClr val="C0C0C0"/>
                  </a:outerShdw>
                </a:effectLst>
                <a:latin typeface="Arial" charset="0"/>
                <a:ea typeface="Arial" charset="0"/>
                <a:cs typeface="Arial" charset="0"/>
              </a:rPr>
              <a:t>I’d as soon pray to God with machinery as to sing to God with machinery.”</a:t>
            </a:r>
          </a:p>
          <a:p>
            <a:pPr algn="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Charles Spurgeon</a:t>
            </a:r>
          </a:p>
        </p:txBody>
      </p:sp>
      <p:sp>
        <p:nvSpPr>
          <p:cNvPr id="12" name="Text Box 11">
            <a:extLst>
              <a:ext uri="{FF2B5EF4-FFF2-40B4-BE49-F238E27FC236}">
                <a16:creationId xmlns:a16="http://schemas.microsoft.com/office/drawing/2014/main" id="{B0FD4372-39B7-1870-1EB2-B81703F7395D}"/>
              </a:ext>
            </a:extLst>
          </p:cNvPr>
          <p:cNvSpPr txBox="1">
            <a:spLocks noChangeArrowheads="1"/>
          </p:cNvSpPr>
          <p:nvPr/>
        </p:nvSpPr>
        <p:spPr bwMode="auto">
          <a:xfrm>
            <a:off x="5615080" y="1119366"/>
            <a:ext cx="3277460" cy="5262979"/>
          </a:xfrm>
          <a:prstGeom prst="rect">
            <a:avLst/>
          </a:prstGeom>
          <a:noFill/>
          <a:ln w="57150">
            <a:noFill/>
          </a:ln>
          <a:effectLst/>
        </p:spPr>
        <p:txBody>
          <a:bodyPr wrap="square">
            <a:spAutoFit/>
          </a:bodyPr>
          <a:lstStyle/>
          <a:p>
            <a:pP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“For years the Baptists fought the introduction of instrumental music into the churches…  Installation of the organ brought serious difficulties in many churches.” </a:t>
            </a:r>
          </a:p>
          <a:p>
            <a:pPr algn="ct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The Baptist Church in the Lower Mississippi Valley 1776-1845</a:t>
            </a:r>
          </a:p>
          <a:p>
            <a:pPr algn="r">
              <a:spcBef>
                <a:spcPct val="50000"/>
              </a:spcBef>
            </a:pPr>
            <a:r>
              <a:rPr lang="en-US" sz="2400" dirty="0">
                <a:solidFill>
                  <a:schemeClr val="bg1"/>
                </a:solidFill>
                <a:effectLst>
                  <a:outerShdw blurRad="38100" dist="38100" dir="2700000" algn="tl">
                    <a:srgbClr val="C0C0C0"/>
                  </a:outerShdw>
                </a:effectLst>
                <a:latin typeface="Arial" charset="0"/>
                <a:ea typeface="Arial" charset="0"/>
                <a:cs typeface="Arial" charset="0"/>
              </a:rPr>
              <a:t>Walter Brownlow Posey</a:t>
            </a:r>
          </a:p>
        </p:txBody>
      </p:sp>
    </p:spTree>
    <p:extLst>
      <p:ext uri="{BB962C8B-B14F-4D97-AF65-F5344CB8AC3E}">
        <p14:creationId xmlns:p14="http://schemas.microsoft.com/office/powerpoint/2010/main" val="350679024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16" fill="hold" grpId="1" nodeType="clickEffect">
                                  <p:stCondLst>
                                    <p:cond delay="0"/>
                                  </p:stCondLst>
                                  <p:childTnLst>
                                    <p:animEffect transition="out" filter="circle(in)">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16" fill="hold" grpId="1" nodeType="clickEffect">
                                  <p:stCondLst>
                                    <p:cond delay="0"/>
                                  </p:stCondLst>
                                  <p:childTnLst>
                                    <p:animEffect transition="out" filter="circle(in)">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16" fill="hold" grpId="1" nodeType="clickEffect">
                                  <p:stCondLst>
                                    <p:cond delay="0"/>
                                  </p:stCondLst>
                                  <p:childTnLst>
                                    <p:animEffect transition="out" filter="circle(in)">
                                      <p:cBhvr>
                                        <p:cTn id="29" dur="2000"/>
                                        <p:tgtEl>
                                          <p:spTgt spid="10"/>
                                        </p:tgtEl>
                                      </p:cBhvr>
                                    </p:animEffect>
                                    <p:set>
                                      <p:cBhvr>
                                        <p:cTn id="30" dur="1" fill="hold">
                                          <p:stCondLst>
                                            <p:cond delay="1999"/>
                                          </p:stCondLst>
                                        </p:cTn>
                                        <p:tgtEl>
                                          <p:spTgt spid="10"/>
                                        </p:tgtEl>
                                        <p:attrNameLst>
                                          <p:attrName>style.visibility</p:attrName>
                                        </p:attrNameLst>
                                      </p:cBhvr>
                                      <p:to>
                                        <p:strVal val="hidden"/>
                                      </p:to>
                                    </p:se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xit" presetSubtype="16" fill="hold" grpId="1" nodeType="clickEffect">
                                  <p:stCondLst>
                                    <p:cond delay="0"/>
                                  </p:stCondLst>
                                  <p:childTnLst>
                                    <p:animEffect transition="out" filter="circle(in)">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6"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2893</TotalTime>
  <Words>530</Words>
  <Application>Microsoft Office PowerPoint</Application>
  <PresentationFormat>On-screen Show (4:3)</PresentationFormat>
  <Paragraphs>50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Southside AV Room</cp:lastModifiedBy>
  <cp:revision>5</cp:revision>
  <dcterms:created xsi:type="dcterms:W3CDTF">2024-02-03T13:59:02Z</dcterms:created>
  <dcterms:modified xsi:type="dcterms:W3CDTF">2024-02-16T21:49:15Z</dcterms:modified>
</cp:coreProperties>
</file>