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embeddedFontLst>
    <p:embeddedFont>
      <p:font typeface="Algerian" panose="04020705040A02060702" pitchFamily="82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gM2GMjiGkcZayPhpsc4eqFJk+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3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200" y="102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3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3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6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7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4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5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357187" y="129654"/>
            <a:ext cx="8429625" cy="110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ts val="7200"/>
            </a:pPr>
            <a:r>
              <a:rPr lang="en-US" sz="5400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The Lord’s work in Africa </a:t>
            </a:r>
            <a:endParaRPr sz="5400" dirty="0">
              <a:solidFill>
                <a:schemeClr val="bg1"/>
              </a:solidFill>
            </a:endParaRPr>
          </a:p>
        </p:txBody>
      </p:sp>
      <p:pic>
        <p:nvPicPr>
          <p:cNvPr id="96" name="Google Shape;96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9544" y="1269242"/>
            <a:ext cx="7544910" cy="5459104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>
            <a:spLocks noGrp="1"/>
          </p:cNvSpPr>
          <p:nvPr>
            <p:ph type="title"/>
          </p:nvPr>
        </p:nvSpPr>
        <p:spPr>
          <a:xfrm>
            <a:off x="300853" y="255017"/>
            <a:ext cx="8542293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3200"/>
            </a:pPr>
            <a:r>
              <a:rPr lang="en-US" sz="3200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John 4:24 “</a:t>
            </a:r>
            <a:r>
              <a:rPr lang="en-US" sz="2800" dirty="0" err="1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GOd</a:t>
            </a:r>
            <a:r>
              <a:rPr lang="en-US" sz="2800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 is spirit and those that worship him must worship in spirit and truth”</a:t>
            </a:r>
            <a:endParaRPr sz="2800"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49" name="Google Shape;149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3031" y="1536970"/>
            <a:ext cx="4756825" cy="405953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50" name="Google Shape;150;p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464997" y="3429000"/>
            <a:ext cx="4679003" cy="3319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 txBox="1">
            <a:spLocks noGrp="1"/>
          </p:cNvSpPr>
          <p:nvPr>
            <p:ph type="title"/>
          </p:nvPr>
        </p:nvSpPr>
        <p:spPr>
          <a:xfrm>
            <a:off x="2062545" y="240400"/>
            <a:ext cx="5018909" cy="50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Places of Worship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56" name="Google Shape;156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b="21258"/>
          <a:stretch/>
        </p:blipFill>
        <p:spPr>
          <a:xfrm>
            <a:off x="5376857" y="2281383"/>
            <a:ext cx="3409193" cy="3352501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57" name="Google Shape;157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52921" y="1381327"/>
            <a:ext cx="4834645" cy="3785012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591" y="224666"/>
            <a:ext cx="7958818" cy="6408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445604" y="261545"/>
            <a:ext cx="8252791" cy="416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Baptism in Botswana Villages 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69" name="Google Shape;169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172" y="1487835"/>
            <a:ext cx="4253948" cy="3882330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68" name="Google Shape;168;p1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302120" y="3372408"/>
            <a:ext cx="4841880" cy="3485592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>
            <a:spLocks noGrp="1"/>
          </p:cNvSpPr>
          <p:nvPr>
            <p:ph type="title"/>
          </p:nvPr>
        </p:nvSpPr>
        <p:spPr>
          <a:xfrm>
            <a:off x="-49222" y="184772"/>
            <a:ext cx="9286528" cy="49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ct val="100000"/>
            </a:pPr>
            <a:r>
              <a:rPr lang="en-US" sz="3500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Baptism in crocodile waters Zimbabwe</a:t>
            </a:r>
            <a:endParaRPr sz="3500"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76" name="Google Shape;176;p1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14875" y="1428750"/>
            <a:ext cx="4290195" cy="4414450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75" name="Google Shape;175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6423" b="6237"/>
          <a:stretch/>
        </p:blipFill>
        <p:spPr>
          <a:xfrm>
            <a:off x="72255" y="2733675"/>
            <a:ext cx="4521787" cy="3800475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 txBox="1">
            <a:spLocks noGrp="1"/>
          </p:cNvSpPr>
          <p:nvPr>
            <p:ph type="title"/>
          </p:nvPr>
        </p:nvSpPr>
        <p:spPr>
          <a:xfrm>
            <a:off x="2758336" y="207046"/>
            <a:ext cx="3627327" cy="60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Men Training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82" name="Google Shape;182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84986" y="1343608"/>
            <a:ext cx="6641867" cy="5204709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"/>
          <p:cNvSpPr txBox="1">
            <a:spLocks noGrp="1"/>
          </p:cNvSpPr>
          <p:nvPr>
            <p:ph type="title"/>
          </p:nvPr>
        </p:nvSpPr>
        <p:spPr>
          <a:xfrm>
            <a:off x="978835" y="285376"/>
            <a:ext cx="7186329" cy="46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Life in an African village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88" name="Google Shape;188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3936" y="1362680"/>
            <a:ext cx="5772324" cy="4208839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89" name="Google Shape;189;p1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65102" y="4338735"/>
            <a:ext cx="3778898" cy="2519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 txBox="1">
            <a:spLocks noGrp="1"/>
          </p:cNvSpPr>
          <p:nvPr>
            <p:ph type="title"/>
          </p:nvPr>
        </p:nvSpPr>
        <p:spPr>
          <a:xfrm>
            <a:off x="72312" y="234498"/>
            <a:ext cx="8999376" cy="575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Basic living conditions very poor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95" name="Google Shape;195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281892"/>
            <a:ext cx="4517638" cy="4053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411744" y="1996024"/>
            <a:ext cx="5032825" cy="4431686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2009361" y="308856"/>
            <a:ext cx="5125277" cy="54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Outside kitchens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02" name="Google Shape;202;p1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32041" y="1314027"/>
            <a:ext cx="4623486" cy="4256349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6199" y="3237527"/>
            <a:ext cx="4495800" cy="3397137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"/>
          <p:cNvSpPr txBox="1">
            <a:spLocks noGrp="1"/>
          </p:cNvSpPr>
          <p:nvPr>
            <p:ph type="title"/>
          </p:nvPr>
        </p:nvSpPr>
        <p:spPr>
          <a:xfrm>
            <a:off x="1543371" y="229313"/>
            <a:ext cx="6057257" cy="46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Hard living conditions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09" name="Google Shape;209;p1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26768" y="1202026"/>
            <a:ext cx="5017232" cy="4453947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10" name="Google Shape;210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3305" y="3340358"/>
            <a:ext cx="4478695" cy="3437629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1758" y="291616"/>
            <a:ext cx="8220483" cy="6274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"/>
          <p:cNvSpPr txBox="1">
            <a:spLocks noGrp="1"/>
          </p:cNvSpPr>
          <p:nvPr>
            <p:ph type="title"/>
          </p:nvPr>
        </p:nvSpPr>
        <p:spPr>
          <a:xfrm>
            <a:off x="1963891" y="234497"/>
            <a:ext cx="5216218" cy="483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Food preparations 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16" name="Google Shape;216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126670"/>
            <a:ext cx="5971592" cy="403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t="5718" b="8349"/>
          <a:stretch/>
        </p:blipFill>
        <p:spPr>
          <a:xfrm>
            <a:off x="4842588" y="4210050"/>
            <a:ext cx="4219953" cy="2413453"/>
          </a:xfrm>
          <a:prstGeom prst="rect">
            <a:avLst/>
          </a:prstGeom>
          <a:noFill/>
          <a:ln w="762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"/>
          <p:cNvSpPr txBox="1">
            <a:spLocks noGrp="1"/>
          </p:cNvSpPr>
          <p:nvPr>
            <p:ph type="title"/>
          </p:nvPr>
        </p:nvSpPr>
        <p:spPr>
          <a:xfrm>
            <a:off x="1943100" y="365126"/>
            <a:ext cx="5257800" cy="430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Village transport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23" name="Google Shape;223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206" b="6618"/>
          <a:stretch/>
        </p:blipFill>
        <p:spPr>
          <a:xfrm>
            <a:off x="4146984" y="1571625"/>
            <a:ext cx="4997016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1968" y="3654590"/>
            <a:ext cx="4460032" cy="3096546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"/>
          <p:cNvSpPr txBox="1">
            <a:spLocks noGrp="1"/>
          </p:cNvSpPr>
          <p:nvPr>
            <p:ph type="title"/>
          </p:nvPr>
        </p:nvSpPr>
        <p:spPr>
          <a:xfrm>
            <a:off x="1981200" y="318473"/>
            <a:ext cx="5181600" cy="68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Children of Africa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30" name="Google Shape;230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395" y="3008932"/>
            <a:ext cx="4655587" cy="3464014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31" name="Google Shape;231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873495" y="1511754"/>
            <a:ext cx="4194110" cy="3229185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 txBox="1">
            <a:spLocks noGrp="1"/>
          </p:cNvSpPr>
          <p:nvPr>
            <p:ph type="title"/>
          </p:nvPr>
        </p:nvSpPr>
        <p:spPr>
          <a:xfrm>
            <a:off x="995569" y="283668"/>
            <a:ext cx="7152861" cy="41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Ivy teaching the children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37" name="Google Shape;237;p2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43085" y="3429000"/>
            <a:ext cx="4316940" cy="3378477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0172" y="1794000"/>
            <a:ext cx="4481827" cy="3269999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62328" y="77821"/>
            <a:ext cx="4881672" cy="4293301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44" name="Google Shape;244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3599234"/>
            <a:ext cx="4445540" cy="3180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627123" cy="402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16876" y="3429000"/>
            <a:ext cx="4627124" cy="3398337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518790" y="754213"/>
            <a:ext cx="5737766" cy="4443814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56" name="Google Shape;256;p2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037711" y="2598358"/>
            <a:ext cx="5106289" cy="4259642"/>
          </a:xfrm>
          <a:prstGeom prst="rect">
            <a:avLst/>
          </a:prstGeom>
          <a:noFill/>
          <a:ln w="889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811371" y="1065535"/>
            <a:ext cx="6272014" cy="4494727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62" name="Google Shape;262;p2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924307" y="1051540"/>
            <a:ext cx="5944658" cy="4494728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2637" y="802433"/>
            <a:ext cx="5321570" cy="4807598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68" name="Google Shape;268;p2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991981" y="1406877"/>
            <a:ext cx="6054519" cy="4044245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r="14315"/>
          <a:stretch/>
        </p:blipFill>
        <p:spPr>
          <a:xfrm>
            <a:off x="0" y="1101012"/>
            <a:ext cx="4659549" cy="5029557"/>
          </a:xfrm>
          <a:prstGeom prst="rect">
            <a:avLst/>
          </a:prstGeom>
          <a:noFill/>
          <a:ln w="889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73" name="Google Shape;273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919298" y="1238958"/>
            <a:ext cx="6069320" cy="4380084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063" y="265859"/>
            <a:ext cx="8627874" cy="6326281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>
            <a:spLocks noGrp="1"/>
          </p:cNvSpPr>
          <p:nvPr>
            <p:ph type="title"/>
          </p:nvPr>
        </p:nvSpPr>
        <p:spPr>
          <a:xfrm>
            <a:off x="1689991" y="252482"/>
            <a:ext cx="5764018" cy="46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Subsistence farmers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80" name="Google Shape;280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349750"/>
            <a:ext cx="5338604" cy="4571997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1" name="Google Shape;281;p3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181011" y="2921132"/>
            <a:ext cx="4894309" cy="385795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 txBox="1">
            <a:spLocks noGrp="1"/>
          </p:cNvSpPr>
          <p:nvPr>
            <p:ph type="title"/>
          </p:nvPr>
        </p:nvSpPr>
        <p:spPr>
          <a:xfrm>
            <a:off x="902804" y="300497"/>
            <a:ext cx="7338392" cy="548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All farming done by hand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87" name="Google Shape;287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058" y="1624519"/>
            <a:ext cx="4628402" cy="4350831"/>
          </a:xfrm>
          <a:prstGeom prst="rect">
            <a:avLst/>
          </a:prstGeom>
          <a:noFill/>
          <a:ln w="762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88" name="Google Shape;288;p3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16671"/>
          <a:stretch/>
        </p:blipFill>
        <p:spPr>
          <a:xfrm>
            <a:off x="4572000" y="2318580"/>
            <a:ext cx="4501942" cy="4451163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130429"/>
            <a:ext cx="5288125" cy="4673341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3" name="Google Shape;293;p32"/>
          <p:cNvSpPr txBox="1">
            <a:spLocks noGrp="1"/>
          </p:cNvSpPr>
          <p:nvPr>
            <p:ph type="title"/>
          </p:nvPr>
        </p:nvSpPr>
        <p:spPr>
          <a:xfrm>
            <a:off x="470029" y="241847"/>
            <a:ext cx="8203942" cy="589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Dry due to DROUGHT CONDITIONS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95" name="Google Shape;295;p3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371071" y="2318562"/>
            <a:ext cx="4772929" cy="4539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title"/>
          </p:nvPr>
        </p:nvSpPr>
        <p:spPr>
          <a:xfrm>
            <a:off x="2161354" y="268214"/>
            <a:ext cx="4821291" cy="53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Regular Drought 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301" name="Google Shape;301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8599" y="1306286"/>
            <a:ext cx="4546037" cy="528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861249" y="1203648"/>
            <a:ext cx="4000185" cy="5386137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187" y="237302"/>
            <a:ext cx="8551626" cy="6383395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>
            <a:spLocks noGrp="1"/>
          </p:cNvSpPr>
          <p:nvPr>
            <p:ph type="title"/>
          </p:nvPr>
        </p:nvSpPr>
        <p:spPr>
          <a:xfrm>
            <a:off x="55781" y="138858"/>
            <a:ext cx="9088219" cy="941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3500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You Loving brethren heard their plea</a:t>
            </a:r>
            <a:endParaRPr sz="3500"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314" name="Google Shape;314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781" y="1609132"/>
            <a:ext cx="4423667" cy="3639733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13" name="Google Shape;313;p3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64555" y="3362325"/>
            <a:ext cx="4479446" cy="3463811"/>
          </a:xfrm>
          <a:prstGeom prst="rect">
            <a:avLst/>
          </a:prstGeom>
          <a:noFill/>
          <a:ln w="762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>
            <a:spLocks noGrp="1"/>
          </p:cNvSpPr>
          <p:nvPr>
            <p:ph type="title"/>
          </p:nvPr>
        </p:nvSpPr>
        <p:spPr>
          <a:xfrm>
            <a:off x="790161" y="303868"/>
            <a:ext cx="7563678" cy="483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Food purchased and loaded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320" name="Google Shape;320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3266" y="1359176"/>
            <a:ext cx="4957293" cy="410626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21" name="Google Shape;321;p3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664650"/>
            <a:ext cx="4492228" cy="4106263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7"/>
          <p:cNvSpPr txBox="1">
            <a:spLocks noGrp="1"/>
          </p:cNvSpPr>
          <p:nvPr>
            <p:ph type="title"/>
          </p:nvPr>
        </p:nvSpPr>
        <p:spPr>
          <a:xfrm>
            <a:off x="128295" y="197174"/>
            <a:ext cx="8887409" cy="67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Food delivered to our brethren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327" name="Google Shape;327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1642188"/>
            <a:ext cx="5001208" cy="4004152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" name="Google Shape;328;p3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253634" y="3136318"/>
            <a:ext cx="4890365" cy="3721682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8"/>
          <p:cNvSpPr txBox="1">
            <a:spLocks noGrp="1"/>
          </p:cNvSpPr>
          <p:nvPr>
            <p:ph type="title"/>
          </p:nvPr>
        </p:nvSpPr>
        <p:spPr>
          <a:xfrm>
            <a:off x="2592946" y="465754"/>
            <a:ext cx="3958107" cy="304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Food received 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34" name="Google Shape;334;p3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399202"/>
            <a:ext cx="4669410" cy="4669567"/>
          </a:xfrm>
          <a:prstGeom prst="rect">
            <a:avLst/>
          </a:prstGeom>
          <a:noFill/>
          <a:ln w="889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35" name="Google Shape;335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054713" y="1968758"/>
            <a:ext cx="5089287" cy="4800196"/>
          </a:xfrm>
          <a:prstGeom prst="rect">
            <a:avLst/>
          </a:prstGeom>
          <a:noFill/>
          <a:ln w="889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"/>
          <p:cNvSpPr txBox="1">
            <a:spLocks noGrp="1"/>
          </p:cNvSpPr>
          <p:nvPr>
            <p:ph type="title"/>
          </p:nvPr>
        </p:nvSpPr>
        <p:spPr>
          <a:xfrm>
            <a:off x="1656657" y="240747"/>
            <a:ext cx="5979976" cy="880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Brethren grateful to receive your gift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341" name="Google Shape;341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939600"/>
            <a:ext cx="4495800" cy="3441391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42" name="Google Shape;342;p3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883062"/>
            <a:ext cx="4562539" cy="3974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100" y="282374"/>
            <a:ext cx="8917800" cy="6293251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 txBox="1">
            <a:spLocks noGrp="1"/>
          </p:cNvSpPr>
          <p:nvPr>
            <p:ph type="title"/>
          </p:nvPr>
        </p:nvSpPr>
        <p:spPr>
          <a:xfrm>
            <a:off x="954054" y="199954"/>
            <a:ext cx="723589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FF0000"/>
              </a:buClr>
              <a:buSzPts val="4400"/>
            </a:pPr>
            <a:r>
              <a:rPr lang="en-US" b="0" i="0" u="sng" strike="noStrike" dirty="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Challenges IN THE WORK</a:t>
            </a:r>
            <a:endParaRPr dirty="0"/>
          </a:p>
        </p:txBody>
      </p:sp>
      <p:sp>
        <p:nvSpPr>
          <p:cNvPr id="348" name="Google Shape;348;p40"/>
          <p:cNvSpPr txBox="1">
            <a:spLocks noGrp="1"/>
          </p:cNvSpPr>
          <p:nvPr>
            <p:ph type="body" idx="1"/>
          </p:nvPr>
        </p:nvSpPr>
        <p:spPr>
          <a:xfrm>
            <a:off x="156287" y="1763486"/>
            <a:ext cx="8831425" cy="480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indent="-514350">
              <a:spcBef>
                <a:spcPts val="0"/>
              </a:spcBef>
              <a:buClr>
                <a:schemeClr val="bg1"/>
              </a:buClr>
              <a:buSzPts val="2800"/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In times of drought brethren struggle to grow their crops and really suffer when there is no rain, with severe changes in our weather this has become repetitive and frequent.</a:t>
            </a:r>
            <a:endParaRPr dirty="0">
              <a:solidFill>
                <a:schemeClr val="bg1"/>
              </a:solidFill>
            </a:endParaRPr>
          </a:p>
          <a:p>
            <a:pPr marL="514350" indent="-514350">
              <a:buClr>
                <a:schemeClr val="bg1"/>
              </a:buClr>
              <a:buSzPts val="2800"/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The distance I travel is an average of 4000-5000 miles per month on bad roads, my pick-up takes a hammering and does not last longer than 3 years without becoming unreliable. New vehicles are very expensive in South Africa.</a:t>
            </a:r>
            <a:endParaRPr dirty="0">
              <a:solidFill>
                <a:schemeClr val="bg1"/>
              </a:solidFill>
            </a:endParaRPr>
          </a:p>
          <a:p>
            <a:pPr marL="514350" indent="-514350">
              <a:buClr>
                <a:schemeClr val="bg1"/>
              </a:buClr>
              <a:buSzPts val="2800"/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Price of gas has direct impact on my work due to distances traveled and puts pressure on my budget.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657" y="123359"/>
            <a:ext cx="9078686" cy="6611282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161956-FC5D-7846-52AE-EB2E7176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4404" y="317241"/>
            <a:ext cx="8915191" cy="6026959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856" y="40156"/>
            <a:ext cx="8350288" cy="677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74723" y="2373799"/>
            <a:ext cx="4455268" cy="4269941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2034208" y="395355"/>
            <a:ext cx="5075584" cy="54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Places of Worship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35" name="Google Shape;135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6386" b="6678"/>
          <a:stretch/>
        </p:blipFill>
        <p:spPr>
          <a:xfrm>
            <a:off x="107005" y="1887794"/>
            <a:ext cx="4121801" cy="3382296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744317" y="279721"/>
            <a:ext cx="5655365" cy="77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Places of Worship </a:t>
            </a:r>
            <a:endParaRPr dirty="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42" name="Google Shape;142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6705" y="2665379"/>
            <a:ext cx="4075888" cy="3348696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43" name="Google Shape;143;p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t="7649" b="9163"/>
          <a:stretch/>
        </p:blipFill>
        <p:spPr>
          <a:xfrm>
            <a:off x="4737371" y="2106139"/>
            <a:ext cx="4169924" cy="301646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205</Words>
  <Application>Microsoft Office PowerPoint</Application>
  <PresentationFormat>On-screen Show (4:3)</PresentationFormat>
  <Paragraphs>30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Algerian</vt:lpstr>
      <vt:lpstr>Arial</vt:lpstr>
      <vt:lpstr>Calibri</vt:lpstr>
      <vt:lpstr>Office Theme</vt:lpstr>
      <vt:lpstr>The Lord’s work in Africa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Places of Worship</vt:lpstr>
      <vt:lpstr>Places of Worship </vt:lpstr>
      <vt:lpstr>John 4:24 “GOd is spirit and those that worship him must worship in spirit and truth”</vt:lpstr>
      <vt:lpstr>Places of Worship</vt:lpstr>
      <vt:lpstr>PowerPoint Presentation</vt:lpstr>
      <vt:lpstr>Baptism in Botswana Villages </vt:lpstr>
      <vt:lpstr>Baptism in crocodile waters Zimbabwe</vt:lpstr>
      <vt:lpstr>Men Training</vt:lpstr>
      <vt:lpstr>Life in an African village</vt:lpstr>
      <vt:lpstr>Basic living conditions very poor</vt:lpstr>
      <vt:lpstr>Outside kitchens</vt:lpstr>
      <vt:lpstr>Hard living conditions</vt:lpstr>
      <vt:lpstr>Food preparations </vt:lpstr>
      <vt:lpstr>Village transport</vt:lpstr>
      <vt:lpstr>Children of Africa</vt:lpstr>
      <vt:lpstr>Ivy teaching the children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Subsistence farmers</vt:lpstr>
      <vt:lpstr>All farming done by hand</vt:lpstr>
      <vt:lpstr>Dry due to DROUGHT CONDITIONS</vt:lpstr>
      <vt:lpstr>Regular Drought </vt:lpstr>
      <vt:lpstr>PowerPoint Presentation</vt:lpstr>
      <vt:lpstr>You Loving brethren heard their plea</vt:lpstr>
      <vt:lpstr>Food purchased and loaded</vt:lpstr>
      <vt:lpstr>Food delivered to our brethren</vt:lpstr>
      <vt:lpstr>Food received </vt:lpstr>
      <vt:lpstr>Brethren grateful to receive your gift</vt:lpstr>
      <vt:lpstr>Challenges IN THE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Lord’s work in Africa </dc:title>
  <dc:creator>Warren</dc:creator>
  <cp:lastModifiedBy>Southside Church of Christ</cp:lastModifiedBy>
  <cp:revision>5</cp:revision>
  <dcterms:created xsi:type="dcterms:W3CDTF">2017-06-26T11:18:31Z</dcterms:created>
  <dcterms:modified xsi:type="dcterms:W3CDTF">2024-02-05T21:20:55Z</dcterms:modified>
</cp:coreProperties>
</file>