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4" r:id="rId2"/>
    <p:sldId id="265" r:id="rId3"/>
    <p:sldId id="270" r:id="rId4"/>
    <p:sldId id="272" r:id="rId5"/>
    <p:sldId id="266" r:id="rId6"/>
    <p:sldId id="273" r:id="rId7"/>
    <p:sldId id="268" r:id="rId8"/>
    <p:sldId id="269" r:id="rId9"/>
    <p:sldId id="271" r:id="rId10"/>
    <p:sldId id="274" r:id="rId11"/>
    <p:sldId id="275" r:id="rId12"/>
    <p:sldId id="276" r:id="rId13"/>
    <p:sldId id="277" r:id="rId14"/>
    <p:sldId id="278" r:id="rId15"/>
    <p:sldId id="279" r:id="rId16"/>
    <p:sldId id="280" r:id="rId17"/>
    <p:sldId id="281" r:id="rId18"/>
    <p:sldId id="282" r:id="rId19"/>
    <p:sldId id="283" r:id="rId20"/>
    <p:sldId id="285"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1A53"/>
    <a:srgbClr val="262526"/>
    <a:srgbClr val="262626"/>
    <a:srgbClr val="FFFFFF"/>
    <a:srgbClr val="FFDA66"/>
    <a:srgbClr val="3E84CA"/>
    <a:srgbClr val="E26565"/>
    <a:srgbClr val="00000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p:restoredTop sz="96197"/>
  </p:normalViewPr>
  <p:slideViewPr>
    <p:cSldViewPr snapToGrid="0" showGuides="1">
      <p:cViewPr varScale="1">
        <p:scale>
          <a:sx n="114" d="100"/>
          <a:sy n="114" d="100"/>
        </p:scale>
        <p:origin x="127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uthside AV Room" userId="15801df454faf552" providerId="LiveId" clId="{2BD3F0A0-20D9-4885-B4C8-8726545E7EE5}"/>
    <pc:docChg chg="delSld">
      <pc:chgData name="Southside AV Room" userId="15801df454faf552" providerId="LiveId" clId="{2BD3F0A0-20D9-4885-B4C8-8726545E7EE5}" dt="2024-02-16T21:45:42.866" v="1" actId="47"/>
      <pc:docMkLst>
        <pc:docMk/>
      </pc:docMkLst>
      <pc:sldChg chg="del">
        <pc:chgData name="Southside AV Room" userId="15801df454faf552" providerId="LiveId" clId="{2BD3F0A0-20D9-4885-B4C8-8726545E7EE5}" dt="2024-02-16T21:45:36.692" v="0" actId="47"/>
        <pc:sldMkLst>
          <pc:docMk/>
          <pc:sldMk cId="3691802760" sldId="256"/>
        </pc:sldMkLst>
      </pc:sldChg>
      <pc:sldChg chg="del">
        <pc:chgData name="Southside AV Room" userId="15801df454faf552" providerId="LiveId" clId="{2BD3F0A0-20D9-4885-B4C8-8726545E7EE5}" dt="2024-02-16T21:45:42.866" v="1" actId="47"/>
        <pc:sldMkLst>
          <pc:docMk/>
          <pc:sldMk cId="3565112282" sldId="28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AC23AB-2F5E-9640-9BC2-798B3E1DFA1F}"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4A33F-4045-BC49-9127-C8040943141A}" type="slidenum">
              <a:rPr lang="en-US" smtClean="0"/>
              <a:t>‹#›</a:t>
            </a:fld>
            <a:endParaRPr lang="en-US"/>
          </a:p>
        </p:txBody>
      </p:sp>
    </p:spTree>
    <p:extLst>
      <p:ext uri="{BB962C8B-B14F-4D97-AF65-F5344CB8AC3E}">
        <p14:creationId xmlns:p14="http://schemas.microsoft.com/office/powerpoint/2010/main" val="2396174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AC23AB-2F5E-9640-9BC2-798B3E1DFA1F}"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4A33F-4045-BC49-9127-C8040943141A}" type="slidenum">
              <a:rPr lang="en-US" smtClean="0"/>
              <a:t>‹#›</a:t>
            </a:fld>
            <a:endParaRPr lang="en-US"/>
          </a:p>
        </p:txBody>
      </p:sp>
    </p:spTree>
    <p:extLst>
      <p:ext uri="{BB962C8B-B14F-4D97-AF65-F5344CB8AC3E}">
        <p14:creationId xmlns:p14="http://schemas.microsoft.com/office/powerpoint/2010/main" val="1053390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AC23AB-2F5E-9640-9BC2-798B3E1DFA1F}"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4A33F-4045-BC49-9127-C8040943141A}" type="slidenum">
              <a:rPr lang="en-US" smtClean="0"/>
              <a:t>‹#›</a:t>
            </a:fld>
            <a:endParaRPr lang="en-US"/>
          </a:p>
        </p:txBody>
      </p:sp>
    </p:spTree>
    <p:extLst>
      <p:ext uri="{BB962C8B-B14F-4D97-AF65-F5344CB8AC3E}">
        <p14:creationId xmlns:p14="http://schemas.microsoft.com/office/powerpoint/2010/main" val="2994845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AC23AB-2F5E-9640-9BC2-798B3E1DFA1F}"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4A33F-4045-BC49-9127-C8040943141A}" type="slidenum">
              <a:rPr lang="en-US" smtClean="0"/>
              <a:t>‹#›</a:t>
            </a:fld>
            <a:endParaRPr lang="en-US"/>
          </a:p>
        </p:txBody>
      </p:sp>
    </p:spTree>
    <p:extLst>
      <p:ext uri="{BB962C8B-B14F-4D97-AF65-F5344CB8AC3E}">
        <p14:creationId xmlns:p14="http://schemas.microsoft.com/office/powerpoint/2010/main" val="4169341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AC23AB-2F5E-9640-9BC2-798B3E1DFA1F}"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4A33F-4045-BC49-9127-C8040943141A}" type="slidenum">
              <a:rPr lang="en-US" smtClean="0"/>
              <a:t>‹#›</a:t>
            </a:fld>
            <a:endParaRPr lang="en-US"/>
          </a:p>
        </p:txBody>
      </p:sp>
    </p:spTree>
    <p:extLst>
      <p:ext uri="{BB962C8B-B14F-4D97-AF65-F5344CB8AC3E}">
        <p14:creationId xmlns:p14="http://schemas.microsoft.com/office/powerpoint/2010/main" val="2030207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AC23AB-2F5E-9640-9BC2-798B3E1DFA1F}"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4A33F-4045-BC49-9127-C8040943141A}" type="slidenum">
              <a:rPr lang="en-US" smtClean="0"/>
              <a:t>‹#›</a:t>
            </a:fld>
            <a:endParaRPr lang="en-US"/>
          </a:p>
        </p:txBody>
      </p:sp>
    </p:spTree>
    <p:extLst>
      <p:ext uri="{BB962C8B-B14F-4D97-AF65-F5344CB8AC3E}">
        <p14:creationId xmlns:p14="http://schemas.microsoft.com/office/powerpoint/2010/main" val="1097910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AC23AB-2F5E-9640-9BC2-798B3E1DFA1F}" type="datetimeFigureOut">
              <a:rPr lang="en-US" smtClean="0"/>
              <a:t>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24A33F-4045-BC49-9127-C8040943141A}" type="slidenum">
              <a:rPr lang="en-US" smtClean="0"/>
              <a:t>‹#›</a:t>
            </a:fld>
            <a:endParaRPr lang="en-US"/>
          </a:p>
        </p:txBody>
      </p:sp>
    </p:spTree>
    <p:extLst>
      <p:ext uri="{BB962C8B-B14F-4D97-AF65-F5344CB8AC3E}">
        <p14:creationId xmlns:p14="http://schemas.microsoft.com/office/powerpoint/2010/main" val="525138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AC23AB-2F5E-9640-9BC2-798B3E1DFA1F}" type="datetimeFigureOut">
              <a:rPr lang="en-US" smtClean="0"/>
              <a:t>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24A33F-4045-BC49-9127-C8040943141A}" type="slidenum">
              <a:rPr lang="en-US" smtClean="0"/>
              <a:t>‹#›</a:t>
            </a:fld>
            <a:endParaRPr lang="en-US"/>
          </a:p>
        </p:txBody>
      </p:sp>
    </p:spTree>
    <p:extLst>
      <p:ext uri="{BB962C8B-B14F-4D97-AF65-F5344CB8AC3E}">
        <p14:creationId xmlns:p14="http://schemas.microsoft.com/office/powerpoint/2010/main" val="2191620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AC23AB-2F5E-9640-9BC2-798B3E1DFA1F}" type="datetimeFigureOut">
              <a:rPr lang="en-US" smtClean="0"/>
              <a:t>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24A33F-4045-BC49-9127-C8040943141A}" type="slidenum">
              <a:rPr lang="en-US" smtClean="0"/>
              <a:t>‹#›</a:t>
            </a:fld>
            <a:endParaRPr lang="en-US"/>
          </a:p>
        </p:txBody>
      </p:sp>
    </p:spTree>
    <p:extLst>
      <p:ext uri="{BB962C8B-B14F-4D97-AF65-F5344CB8AC3E}">
        <p14:creationId xmlns:p14="http://schemas.microsoft.com/office/powerpoint/2010/main" val="3123469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AC23AB-2F5E-9640-9BC2-798B3E1DFA1F}"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4A33F-4045-BC49-9127-C8040943141A}" type="slidenum">
              <a:rPr lang="en-US" smtClean="0"/>
              <a:t>‹#›</a:t>
            </a:fld>
            <a:endParaRPr lang="en-US"/>
          </a:p>
        </p:txBody>
      </p:sp>
    </p:spTree>
    <p:extLst>
      <p:ext uri="{BB962C8B-B14F-4D97-AF65-F5344CB8AC3E}">
        <p14:creationId xmlns:p14="http://schemas.microsoft.com/office/powerpoint/2010/main" val="1278978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AC23AB-2F5E-9640-9BC2-798B3E1DFA1F}"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4A33F-4045-BC49-9127-C8040943141A}" type="slidenum">
              <a:rPr lang="en-US" smtClean="0"/>
              <a:t>‹#›</a:t>
            </a:fld>
            <a:endParaRPr lang="en-US"/>
          </a:p>
        </p:txBody>
      </p:sp>
    </p:spTree>
    <p:extLst>
      <p:ext uri="{BB962C8B-B14F-4D97-AF65-F5344CB8AC3E}">
        <p14:creationId xmlns:p14="http://schemas.microsoft.com/office/powerpoint/2010/main" val="968631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AC23AB-2F5E-9640-9BC2-798B3E1DFA1F}" type="datetimeFigureOut">
              <a:rPr lang="en-US" smtClean="0"/>
              <a:t>2/16/2024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24A33F-4045-BC49-9127-C8040943141A}" type="slidenum">
              <a:rPr lang="en-US" smtClean="0"/>
              <a:t>‹#›</a:t>
            </a:fld>
            <a:endParaRPr lang="en-US"/>
          </a:p>
        </p:txBody>
      </p:sp>
    </p:spTree>
    <p:extLst>
      <p:ext uri="{BB962C8B-B14F-4D97-AF65-F5344CB8AC3E}">
        <p14:creationId xmlns:p14="http://schemas.microsoft.com/office/powerpoint/2010/main" val="3170800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E0332DBF-A28F-F0FA-8A4C-0768EECBBF22}"/>
              </a:ext>
            </a:extLst>
          </p:cNvPr>
          <p:cNvPicPr>
            <a:picLocks noGrp="1" noChangeAspect="1"/>
          </p:cNvPicPr>
          <p:nvPr>
            <p:ph idx="1"/>
          </p:nvPr>
        </p:nvPicPr>
        <p:blipFill rotWithShape="1">
          <a:blip r:embed="rId2"/>
          <a:srcRect l="10491" r="14510"/>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359427B8-4D04-499B-ADC4-C02F51AE0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525"/>
            <a:ext cx="9144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724758F-AE3C-4CC9-B58A-FF0B12987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04738" y="3404998"/>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09146E-4BF1-5DFF-DCCC-F8DAAB1022D5}"/>
              </a:ext>
            </a:extLst>
          </p:cNvPr>
          <p:cNvPicPr>
            <a:picLocks noChangeAspect="1"/>
          </p:cNvPicPr>
          <p:nvPr/>
        </p:nvPicPr>
        <p:blipFill rotWithShape="1">
          <a:blip r:embed="rId3"/>
          <a:srcRect l="2424" t="12833" r="2019" b="25836"/>
          <a:stretch/>
        </p:blipFill>
        <p:spPr>
          <a:xfrm>
            <a:off x="124263" y="168529"/>
            <a:ext cx="8151488" cy="726066"/>
          </a:xfrm>
          <a:prstGeom prst="rect">
            <a:avLst/>
          </a:prstGeom>
        </p:spPr>
      </p:pic>
      <p:sp>
        <p:nvSpPr>
          <p:cNvPr id="3" name="TextBox 2">
            <a:extLst>
              <a:ext uri="{FF2B5EF4-FFF2-40B4-BE49-F238E27FC236}">
                <a16:creationId xmlns:a16="http://schemas.microsoft.com/office/drawing/2014/main" id="{DF888A78-34BA-3692-44DC-53720191AD36}"/>
              </a:ext>
            </a:extLst>
          </p:cNvPr>
          <p:cNvSpPr txBox="1"/>
          <p:nvPr/>
        </p:nvSpPr>
        <p:spPr>
          <a:xfrm>
            <a:off x="248506" y="4475302"/>
            <a:ext cx="8895494" cy="1938992"/>
          </a:xfrm>
          <a:prstGeom prst="rect">
            <a:avLst/>
          </a:prstGeom>
          <a:solidFill>
            <a:srgbClr val="000000">
              <a:alpha val="50196"/>
            </a:srgbClr>
          </a:solidFill>
        </p:spPr>
        <p:txBody>
          <a:bodyPr wrap="square" rtlCol="0">
            <a:spAutoFit/>
          </a:bodyPr>
          <a:lstStyle/>
          <a:p>
            <a:pPr>
              <a:spcAft>
                <a:spcPts val="1800"/>
              </a:spcAft>
            </a:pPr>
            <a:r>
              <a:rPr lang="en-US" sz="2400" dirty="0">
                <a:solidFill>
                  <a:srgbClr val="FFF2CC"/>
                </a:solidFill>
                <a:latin typeface="Arial" panose="020B0604020202020204" pitchFamily="34" charset="0"/>
                <a:cs typeface="Arial" panose="020B0604020202020204" pitchFamily="34" charset="0"/>
              </a:rPr>
              <a:t>And truly Jesus did many other signs in the presence of His disciples, which are not written in this book; but </a:t>
            </a:r>
            <a:r>
              <a:rPr lang="en-US" sz="2400" u="sng" dirty="0">
                <a:solidFill>
                  <a:srgbClr val="FFF2CC"/>
                </a:solidFill>
                <a:latin typeface="Arial" panose="020B0604020202020204" pitchFamily="34" charset="0"/>
                <a:cs typeface="Arial" panose="020B0604020202020204" pitchFamily="34" charset="0"/>
              </a:rPr>
              <a:t>these are written that you may believe that Jesus is the Christ</a:t>
            </a:r>
            <a:r>
              <a:rPr lang="en-US" sz="2400" dirty="0">
                <a:solidFill>
                  <a:srgbClr val="FFF2CC"/>
                </a:solidFill>
                <a:latin typeface="Arial" panose="020B0604020202020204" pitchFamily="34" charset="0"/>
                <a:cs typeface="Arial" panose="020B0604020202020204" pitchFamily="34" charset="0"/>
              </a:rPr>
              <a:t>, the Son of God, and that believing you may have life in His name (John 20:30-31).</a:t>
            </a:r>
          </a:p>
        </p:txBody>
      </p:sp>
    </p:spTree>
    <p:extLst>
      <p:ext uri="{BB962C8B-B14F-4D97-AF65-F5344CB8AC3E}">
        <p14:creationId xmlns:p14="http://schemas.microsoft.com/office/powerpoint/2010/main" val="425309265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ppt_w*0.70"/>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ow can I know God's will for my life? What does the Bible say about ...">
            <a:extLst>
              <a:ext uri="{FF2B5EF4-FFF2-40B4-BE49-F238E27FC236}">
                <a16:creationId xmlns:a16="http://schemas.microsoft.com/office/drawing/2014/main" id="{C62671C3-798D-B250-258C-AA89B9CD94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7" r="-1" b="10718"/>
          <a:stretch/>
        </p:blipFill>
        <p:spPr bwMode="auto">
          <a:xfrm>
            <a:off x="20" y="432"/>
            <a:ext cx="9143980" cy="4244759"/>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009154F4-4753-C274-010F-C24CDC5EBEBA}"/>
              </a:ext>
            </a:extLst>
          </p:cNvPr>
          <p:cNvPicPr>
            <a:picLocks noChangeAspect="1" noChangeArrowheads="1"/>
          </p:cNvPicPr>
          <p:nvPr/>
        </p:nvPicPr>
        <p:blipFill>
          <a:blip r:embed="rId3"/>
          <a:srcRect t="5578" b="5578"/>
          <a:stretch/>
        </p:blipFill>
        <p:spPr bwMode="auto">
          <a:xfrm>
            <a:off x="20" y="432"/>
            <a:ext cx="9143980" cy="424475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BD47C6F-D28D-4489-48EE-3B1ABCBF3B62}"/>
              </a:ext>
            </a:extLst>
          </p:cNvPr>
          <p:cNvSpPr/>
          <p:nvPr/>
        </p:nvSpPr>
        <p:spPr>
          <a:xfrm>
            <a:off x="-20" y="2478825"/>
            <a:ext cx="9144000" cy="1177290"/>
          </a:xfrm>
          <a:prstGeom prst="rect">
            <a:avLst/>
          </a:prstGeom>
          <a:solidFill>
            <a:srgbClr val="FFFFFF">
              <a:alpha val="8039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background with a black square&#10;&#10;Description automatically generated with medium confidence">
            <a:extLst>
              <a:ext uri="{FF2B5EF4-FFF2-40B4-BE49-F238E27FC236}">
                <a16:creationId xmlns:a16="http://schemas.microsoft.com/office/drawing/2014/main" id="{A675B6DD-F091-16FE-E004-FFD7CDA37341}"/>
              </a:ext>
            </a:extLst>
          </p:cNvPr>
          <p:cNvPicPr>
            <a:picLocks noChangeAspect="1"/>
          </p:cNvPicPr>
          <p:nvPr/>
        </p:nvPicPr>
        <p:blipFill>
          <a:blip r:embed="rId4"/>
          <a:stretch>
            <a:fillRect/>
          </a:stretch>
        </p:blipFill>
        <p:spPr>
          <a:xfrm>
            <a:off x="-1" y="2433105"/>
            <a:ext cx="9144001" cy="1407375"/>
          </a:xfrm>
          <a:prstGeom prst="rect">
            <a:avLst/>
          </a:prstGeom>
        </p:spPr>
      </p:pic>
      <p:sp>
        <p:nvSpPr>
          <p:cNvPr id="10" name="TextBox 9">
            <a:extLst>
              <a:ext uri="{FF2B5EF4-FFF2-40B4-BE49-F238E27FC236}">
                <a16:creationId xmlns:a16="http://schemas.microsoft.com/office/drawing/2014/main" id="{9CA70D59-C305-15BF-5FAF-4661E98C901D}"/>
              </a:ext>
            </a:extLst>
          </p:cNvPr>
          <p:cNvSpPr txBox="1"/>
          <p:nvPr/>
        </p:nvSpPr>
        <p:spPr>
          <a:xfrm>
            <a:off x="20" y="3655367"/>
            <a:ext cx="9143980" cy="461665"/>
          </a:xfrm>
          <a:prstGeom prst="rect">
            <a:avLst/>
          </a:prstGeom>
          <a:solidFill>
            <a:srgbClr val="FFFFFF">
              <a:alpha val="80000"/>
            </a:srgbClr>
          </a:solidFill>
        </p:spPr>
        <p:txBody>
          <a:bodyPr wrap="square" rtlCol="0">
            <a:spAutoFit/>
          </a:bodyPr>
          <a:lstStyle/>
          <a:p>
            <a:pPr>
              <a:spcAft>
                <a:spcPts val="1200"/>
              </a:spcAft>
            </a:pPr>
            <a:r>
              <a:rPr lang="en-US" sz="2400" b="1" dirty="0">
                <a:latin typeface="Arial" panose="020B0604020202020204" pitchFamily="34" charset="0"/>
                <a:cs typeface="Arial" panose="020B0604020202020204" pitchFamily="34" charset="0"/>
              </a:rPr>
              <a:t>Obey Direct Commands and Respect Expressed Statements</a:t>
            </a:r>
          </a:p>
        </p:txBody>
      </p:sp>
      <p:sp>
        <p:nvSpPr>
          <p:cNvPr id="11" name="TextBox 10">
            <a:extLst>
              <a:ext uri="{FF2B5EF4-FFF2-40B4-BE49-F238E27FC236}">
                <a16:creationId xmlns:a16="http://schemas.microsoft.com/office/drawing/2014/main" id="{654C2356-A0E8-958F-E87A-8966C5C187B9}"/>
              </a:ext>
            </a:extLst>
          </p:cNvPr>
          <p:cNvSpPr txBox="1"/>
          <p:nvPr/>
        </p:nvSpPr>
        <p:spPr>
          <a:xfrm>
            <a:off x="20" y="4311254"/>
            <a:ext cx="9143980" cy="2041585"/>
          </a:xfrm>
          <a:prstGeom prst="rect">
            <a:avLst/>
          </a:prstGeom>
          <a:noFill/>
        </p:spPr>
        <p:txBody>
          <a:bodyPr wrap="square" rtlCol="0">
            <a:spAutoFit/>
          </a:bodyPr>
          <a:lstStyle/>
          <a:p>
            <a:pPr>
              <a:spcAft>
                <a:spcPts val="800"/>
              </a:spcAft>
            </a:pPr>
            <a:r>
              <a:rPr lang="en-US" sz="2400" b="1" dirty="0">
                <a:solidFill>
                  <a:srgbClr val="002060"/>
                </a:solidFill>
                <a:latin typeface="Arial" panose="020B0604020202020204" pitchFamily="34" charset="0"/>
                <a:cs typeface="Arial" panose="020B0604020202020204" pitchFamily="34" charset="0"/>
              </a:rPr>
              <a:t>Commands to Follow</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(1 Cor 11:25), …</a:t>
            </a:r>
            <a:r>
              <a:rPr lang="en-US" sz="2400" b="1" u="sng" dirty="0">
                <a:latin typeface="Arial" panose="020B0604020202020204" pitchFamily="34" charset="0"/>
                <a:cs typeface="Arial" panose="020B0604020202020204" pitchFamily="34" charset="0"/>
              </a:rPr>
              <a:t>This do</a:t>
            </a:r>
            <a:r>
              <a:rPr lang="en-US" sz="2400" dirty="0">
                <a:latin typeface="Arial" panose="020B0604020202020204" pitchFamily="34" charset="0"/>
                <a:cs typeface="Arial" panose="020B0604020202020204" pitchFamily="34" charset="0"/>
              </a:rPr>
              <a:t>, as often as you drink it, in remembrance of Me. </a:t>
            </a:r>
            <a:r>
              <a:rPr lang="en-US" sz="2400" b="1" dirty="0">
                <a:solidFill>
                  <a:srgbClr val="002060"/>
                </a:solidFill>
                <a:latin typeface="Arial" panose="020B0604020202020204" pitchFamily="34" charset="0"/>
                <a:cs typeface="Arial" panose="020B0604020202020204" pitchFamily="34" charset="0"/>
              </a:rPr>
              <a:t>Prohibitions to Avoid</a:t>
            </a:r>
            <a:r>
              <a:rPr lang="en-US" sz="2400" dirty="0">
                <a:latin typeface="Arial" panose="020B0604020202020204" pitchFamily="34" charset="0"/>
                <a:cs typeface="Arial" panose="020B0604020202020204" pitchFamily="34" charset="0"/>
              </a:rPr>
              <a:t> (1 Pet 2:11), …</a:t>
            </a:r>
            <a:r>
              <a:rPr lang="en-US" sz="2400" b="1" i="0" u="sng" strike="noStrike" dirty="0">
                <a:solidFill>
                  <a:srgbClr val="000000"/>
                </a:solidFill>
                <a:effectLst/>
                <a:latin typeface="Arial" panose="020B0604020202020204" pitchFamily="34" charset="0"/>
                <a:cs typeface="Arial" panose="020B0604020202020204" pitchFamily="34" charset="0"/>
              </a:rPr>
              <a:t>abstain</a:t>
            </a:r>
            <a:r>
              <a:rPr lang="en-US" sz="2400" b="0" i="0" u="none" strike="noStrike" dirty="0">
                <a:solidFill>
                  <a:srgbClr val="000000"/>
                </a:solidFill>
                <a:effectLst/>
                <a:latin typeface="Arial" panose="020B0604020202020204" pitchFamily="34" charset="0"/>
                <a:cs typeface="Arial" panose="020B0604020202020204" pitchFamily="34" charset="0"/>
              </a:rPr>
              <a:t> from fleshly lusts…</a:t>
            </a:r>
            <a:endParaRPr lang="en-US" sz="2400" dirty="0">
              <a:latin typeface="Arial" panose="020B0604020202020204" pitchFamily="34" charset="0"/>
              <a:cs typeface="Arial" panose="020B0604020202020204" pitchFamily="34" charset="0"/>
            </a:endParaRPr>
          </a:p>
          <a:p>
            <a:pPr>
              <a:spcAft>
                <a:spcPts val="800"/>
              </a:spcAft>
            </a:pPr>
            <a:r>
              <a:rPr lang="en-US" sz="2400" b="1" dirty="0">
                <a:solidFill>
                  <a:srgbClr val="002060"/>
                </a:solidFill>
                <a:latin typeface="Arial" panose="020B0604020202020204" pitchFamily="34" charset="0"/>
                <a:cs typeface="Arial" panose="020B0604020202020204" pitchFamily="34" charset="0"/>
              </a:rPr>
              <a:t>Statements to Respect </a:t>
            </a:r>
            <a:r>
              <a:rPr lang="en-US" sz="2400" dirty="0">
                <a:latin typeface="Arial" panose="020B0604020202020204" pitchFamily="34" charset="0"/>
                <a:cs typeface="Arial" panose="020B0604020202020204" pitchFamily="34" charset="0"/>
              </a:rPr>
              <a:t>(Mk 16:16), </a:t>
            </a:r>
            <a:r>
              <a:rPr lang="en-US" sz="2400" b="0" i="0" u="none" strike="noStrike" dirty="0">
                <a:solidFill>
                  <a:srgbClr val="000000"/>
                </a:solidFill>
                <a:effectLst/>
                <a:latin typeface="Arial" panose="020B0604020202020204" pitchFamily="34" charset="0"/>
                <a:cs typeface="Arial" panose="020B0604020202020204" pitchFamily="34" charset="0"/>
              </a:rPr>
              <a:t>He who </a:t>
            </a:r>
            <a:r>
              <a:rPr lang="en-US" sz="2400" b="1" i="0" u="sng" strike="noStrike" dirty="0">
                <a:solidFill>
                  <a:srgbClr val="000000"/>
                </a:solidFill>
                <a:effectLst/>
                <a:latin typeface="Arial" panose="020B0604020202020204" pitchFamily="34" charset="0"/>
                <a:cs typeface="Arial" panose="020B0604020202020204" pitchFamily="34" charset="0"/>
              </a:rPr>
              <a:t>believes and is baptized</a:t>
            </a:r>
            <a:r>
              <a:rPr lang="en-US" sz="2400" i="0" strike="noStrike" dirty="0">
                <a:solidFill>
                  <a:srgbClr val="000000"/>
                </a:solidFill>
                <a:effectLst/>
                <a:latin typeface="Arial" panose="020B0604020202020204" pitchFamily="34" charset="0"/>
                <a:cs typeface="Arial" panose="020B0604020202020204" pitchFamily="34" charset="0"/>
              </a:rPr>
              <a:t> will be saved</a:t>
            </a:r>
            <a:r>
              <a:rPr lang="en-US" sz="2400" dirty="0">
                <a:solidFill>
                  <a:srgbClr val="000000"/>
                </a:solidFill>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7604C7A-3133-BADA-5E76-07A92FC0960D}"/>
              </a:ext>
            </a:extLst>
          </p:cNvPr>
          <p:cNvSpPr txBox="1"/>
          <p:nvPr/>
        </p:nvSpPr>
        <p:spPr>
          <a:xfrm>
            <a:off x="20" y="3656680"/>
            <a:ext cx="9143980" cy="461665"/>
          </a:xfrm>
          <a:prstGeom prst="rect">
            <a:avLst/>
          </a:prstGeom>
          <a:solidFill>
            <a:srgbClr val="FFFFFF">
              <a:alpha val="80000"/>
            </a:srgbClr>
          </a:solidFill>
        </p:spPr>
        <p:txBody>
          <a:bodyPr wrap="square" rtlCol="0">
            <a:spAutoFit/>
          </a:bodyPr>
          <a:lstStyle/>
          <a:p>
            <a:pPr algn="ctr">
              <a:spcAft>
                <a:spcPts val="1200"/>
              </a:spcAft>
            </a:pPr>
            <a:r>
              <a:rPr lang="en-US" sz="2400" b="1" dirty="0">
                <a:latin typeface="Arial" panose="020B0604020202020204" pitchFamily="34" charset="0"/>
                <a:cs typeface="Arial" panose="020B0604020202020204" pitchFamily="34" charset="0"/>
              </a:rPr>
              <a:t>Respect and emulate the positive God approved examples</a:t>
            </a:r>
          </a:p>
        </p:txBody>
      </p:sp>
      <p:sp>
        <p:nvSpPr>
          <p:cNvPr id="13" name="TextBox 12">
            <a:extLst>
              <a:ext uri="{FF2B5EF4-FFF2-40B4-BE49-F238E27FC236}">
                <a16:creationId xmlns:a16="http://schemas.microsoft.com/office/drawing/2014/main" id="{867B69D8-2671-15D1-C732-D70CA460B58A}"/>
              </a:ext>
            </a:extLst>
          </p:cNvPr>
          <p:cNvSpPr txBox="1"/>
          <p:nvPr/>
        </p:nvSpPr>
        <p:spPr>
          <a:xfrm>
            <a:off x="-20" y="4290911"/>
            <a:ext cx="9143980" cy="2041585"/>
          </a:xfrm>
          <a:prstGeom prst="rect">
            <a:avLst/>
          </a:prstGeom>
          <a:noFill/>
        </p:spPr>
        <p:txBody>
          <a:bodyPr wrap="square" rtlCol="0">
            <a:spAutoFit/>
          </a:bodyPr>
          <a:lstStyle/>
          <a:p>
            <a:pPr>
              <a:spcAft>
                <a:spcPts val="800"/>
              </a:spcAft>
            </a:pPr>
            <a:r>
              <a:rPr lang="en-US" sz="2400" dirty="0">
                <a:latin typeface="Arial" panose="020B0604020202020204" pitchFamily="34" charset="0"/>
                <a:cs typeface="Arial" panose="020B0604020202020204" pitchFamily="34" charset="0"/>
              </a:rPr>
              <a:t>(Phil 3:17), Brethren, join in </a:t>
            </a:r>
            <a:r>
              <a:rPr lang="en-US" sz="2400" b="1" u="sng" dirty="0">
                <a:latin typeface="Arial" panose="020B0604020202020204" pitchFamily="34" charset="0"/>
                <a:cs typeface="Arial" panose="020B0604020202020204" pitchFamily="34" charset="0"/>
              </a:rPr>
              <a:t>following my example</a:t>
            </a:r>
            <a:r>
              <a:rPr lang="en-US" sz="2400" dirty="0">
                <a:latin typeface="Arial" panose="020B0604020202020204" pitchFamily="34" charset="0"/>
                <a:cs typeface="Arial" panose="020B0604020202020204" pitchFamily="34" charset="0"/>
              </a:rPr>
              <a:t>, and note those who so walk, as you have us for a pattern. </a:t>
            </a:r>
          </a:p>
          <a:p>
            <a:r>
              <a:rPr lang="en-US" sz="2400" dirty="0">
                <a:latin typeface="Arial" panose="020B0604020202020204" pitchFamily="34" charset="0"/>
                <a:cs typeface="Arial" panose="020B0604020202020204" pitchFamily="34" charset="0"/>
              </a:rPr>
              <a:t>(1 Cor 11:1-2), </a:t>
            </a:r>
            <a:r>
              <a:rPr lang="en-US" sz="2400" b="1" u="sng" dirty="0">
                <a:latin typeface="Arial" panose="020B0604020202020204" pitchFamily="34" charset="0"/>
                <a:cs typeface="Arial" panose="020B0604020202020204" pitchFamily="34" charset="0"/>
              </a:rPr>
              <a:t>Imitate me, just as I also imitate Christ</a:t>
            </a:r>
            <a:r>
              <a:rPr lang="en-US" sz="2400" dirty="0">
                <a:latin typeface="Arial" panose="020B0604020202020204" pitchFamily="34" charset="0"/>
                <a:cs typeface="Arial" panose="020B0604020202020204" pitchFamily="34" charset="0"/>
              </a:rPr>
              <a:t>. Now I praise you, brethren, that you remember me in all things and </a:t>
            </a:r>
            <a:r>
              <a:rPr lang="en-US" sz="2400" b="1" u="sng" dirty="0">
                <a:latin typeface="Arial" panose="020B0604020202020204" pitchFamily="34" charset="0"/>
                <a:cs typeface="Arial" panose="020B0604020202020204" pitchFamily="34" charset="0"/>
              </a:rPr>
              <a:t>keep the traditions just as I delivered them to you</a:t>
            </a:r>
            <a:r>
              <a:rPr lang="en-US" sz="2400" dirty="0">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C4D0E3AA-5EFC-BBA4-705A-906CBF2B4156}"/>
              </a:ext>
            </a:extLst>
          </p:cNvPr>
          <p:cNvSpPr txBox="1"/>
          <p:nvPr/>
        </p:nvSpPr>
        <p:spPr>
          <a:xfrm>
            <a:off x="20" y="3657800"/>
            <a:ext cx="9143980" cy="461665"/>
          </a:xfrm>
          <a:prstGeom prst="rect">
            <a:avLst/>
          </a:prstGeom>
          <a:solidFill>
            <a:srgbClr val="FFFFFF">
              <a:alpha val="80000"/>
            </a:srgbClr>
          </a:solidFill>
        </p:spPr>
        <p:txBody>
          <a:bodyPr wrap="square" rtlCol="0">
            <a:spAutoFit/>
          </a:bodyPr>
          <a:lstStyle/>
          <a:p>
            <a:pPr algn="ctr">
              <a:spcAft>
                <a:spcPts val="1200"/>
              </a:spcAft>
            </a:pPr>
            <a:r>
              <a:rPr lang="en-US" sz="2400" b="1" dirty="0">
                <a:latin typeface="Arial" panose="020B0604020202020204" pitchFamily="34" charset="0"/>
                <a:cs typeface="Arial" panose="020B0604020202020204" pitchFamily="34" charset="0"/>
              </a:rPr>
              <a:t>Infer the Necessary Conclusions from available Bible Data</a:t>
            </a:r>
          </a:p>
        </p:txBody>
      </p:sp>
      <p:sp>
        <p:nvSpPr>
          <p:cNvPr id="15" name="TextBox 14">
            <a:extLst>
              <a:ext uri="{FF2B5EF4-FFF2-40B4-BE49-F238E27FC236}">
                <a16:creationId xmlns:a16="http://schemas.microsoft.com/office/drawing/2014/main" id="{845F4E09-0650-FAF6-FB0F-CC9A5FE003EF}"/>
              </a:ext>
            </a:extLst>
          </p:cNvPr>
          <p:cNvSpPr txBox="1"/>
          <p:nvPr/>
        </p:nvSpPr>
        <p:spPr>
          <a:xfrm>
            <a:off x="20" y="4311254"/>
            <a:ext cx="9143980" cy="1938992"/>
          </a:xfrm>
          <a:prstGeom prst="rect">
            <a:avLst/>
          </a:prstGeom>
          <a:noFill/>
        </p:spPr>
        <p:txBody>
          <a:bodyPr wrap="square" rtlCol="0">
            <a:spAutoFit/>
          </a:bodyPr>
          <a:lstStyle/>
          <a:p>
            <a:pPr>
              <a:spcAft>
                <a:spcPts val="800"/>
              </a:spcAft>
            </a:pPr>
            <a:r>
              <a:rPr lang="en-US" sz="2400" dirty="0">
                <a:latin typeface="Arial" panose="020B0604020202020204" pitchFamily="34" charset="0"/>
                <a:cs typeface="Arial" panose="020B0604020202020204" pitchFamily="34" charset="0"/>
              </a:rPr>
              <a:t>(Heb 7:12-14),  For the priesthood being changed, </a:t>
            </a:r>
            <a:r>
              <a:rPr lang="en-US" sz="2400" b="1" u="sng" dirty="0">
                <a:latin typeface="Arial" panose="020B0604020202020204" pitchFamily="34" charset="0"/>
                <a:cs typeface="Arial" panose="020B0604020202020204" pitchFamily="34" charset="0"/>
              </a:rPr>
              <a:t>of necessity</a:t>
            </a:r>
            <a:r>
              <a:rPr lang="en-US" sz="2400" dirty="0">
                <a:latin typeface="Arial" panose="020B0604020202020204" pitchFamily="34" charset="0"/>
                <a:cs typeface="Arial" panose="020B0604020202020204" pitchFamily="34" charset="0"/>
              </a:rPr>
              <a:t> there is also a change of the law. For He of whom these things are spoken belongs to another tribe, from which no man has officiated at the altar. For </a:t>
            </a:r>
            <a:r>
              <a:rPr lang="en-US" sz="2400" b="1" u="sng" dirty="0">
                <a:latin typeface="Arial" panose="020B0604020202020204" pitchFamily="34" charset="0"/>
                <a:cs typeface="Arial" panose="020B0604020202020204" pitchFamily="34" charset="0"/>
              </a:rPr>
              <a:t>it is evident</a:t>
            </a:r>
            <a:r>
              <a:rPr lang="en-US" sz="2400" dirty="0">
                <a:latin typeface="Arial" panose="020B0604020202020204" pitchFamily="34" charset="0"/>
                <a:cs typeface="Arial" panose="020B0604020202020204" pitchFamily="34" charset="0"/>
              </a:rPr>
              <a:t> that our Lord arose from Judah, of which tribe Moses spoke nothing concerning priesthood. </a:t>
            </a:r>
          </a:p>
        </p:txBody>
      </p:sp>
    </p:spTree>
    <p:extLst>
      <p:ext uri="{BB962C8B-B14F-4D97-AF65-F5344CB8AC3E}">
        <p14:creationId xmlns:p14="http://schemas.microsoft.com/office/powerpoint/2010/main" val="12960871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ppt_x</p:attrName>
                                        </p:attrNameLst>
                                      </p:cBhvr>
                                      <p:tavLst>
                                        <p:tav tm="0">
                                          <p:val>
                                            <p:strVal val="#ppt_x"/>
                                          </p:val>
                                        </p:tav>
                                        <p:tav tm="100000">
                                          <p:val>
                                            <p:strVal val="#ppt_x"/>
                                          </p:val>
                                        </p:tav>
                                      </p:tavLst>
                                    </p:anim>
                                    <p:anim calcmode="lin" valueType="num">
                                      <p:cBhvr>
                                        <p:cTn id="9"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 calcmode="lin" valueType="num">
                                      <p:cBhvr>
                                        <p:cTn id="14" dur="20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15" dur="2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16" dur="20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 calcmode="lin" valueType="num">
                                      <p:cBhvr>
                                        <p:cTn id="21" dur="2000" fill="hold"/>
                                        <p:tgtEl>
                                          <p:spTgt spid="11">
                                            <p:txEl>
                                              <p:pRg st="1" end="1"/>
                                            </p:txEl>
                                          </p:spTgt>
                                        </p:tgtEl>
                                        <p:attrNameLst>
                                          <p:attrName>ppt_w</p:attrName>
                                        </p:attrNameLst>
                                      </p:cBhvr>
                                      <p:tavLst>
                                        <p:tav tm="0">
                                          <p:val>
                                            <p:strVal val="#ppt_w*0.70"/>
                                          </p:val>
                                        </p:tav>
                                        <p:tav tm="100000">
                                          <p:val>
                                            <p:strVal val="#ppt_w"/>
                                          </p:val>
                                        </p:tav>
                                      </p:tavLst>
                                    </p:anim>
                                    <p:anim calcmode="lin" valueType="num">
                                      <p:cBhvr>
                                        <p:cTn id="22" dur="2000" fill="hold"/>
                                        <p:tgtEl>
                                          <p:spTgt spid="11">
                                            <p:txEl>
                                              <p:pRg st="1" end="1"/>
                                            </p:txEl>
                                          </p:spTgt>
                                        </p:tgtEl>
                                        <p:attrNameLst>
                                          <p:attrName>ppt_h</p:attrName>
                                        </p:attrNameLst>
                                      </p:cBhvr>
                                      <p:tavLst>
                                        <p:tav tm="0">
                                          <p:val>
                                            <p:strVal val="#ppt_h"/>
                                          </p:val>
                                        </p:tav>
                                        <p:tav tm="100000">
                                          <p:val>
                                            <p:strVal val="#ppt_h"/>
                                          </p:val>
                                        </p:tav>
                                      </p:tavLst>
                                    </p:anim>
                                    <p:animEffect transition="in" filter="fade">
                                      <p:cBhvr>
                                        <p:cTn id="23" dur="20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grpId="1" nodeType="clickEffect">
                                  <p:stCondLst>
                                    <p:cond delay="0"/>
                                  </p:stCondLst>
                                  <p:childTnLst>
                                    <p:animEffect transition="out" filter="barn(inVertical)">
                                      <p:cBhvr>
                                        <p:cTn id="27" dur="1000"/>
                                        <p:tgtEl>
                                          <p:spTgt spid="11">
                                            <p:txEl>
                                              <p:pRg st="0" end="0"/>
                                            </p:txEl>
                                          </p:spTgt>
                                        </p:tgtEl>
                                      </p:cBhvr>
                                    </p:animEffect>
                                    <p:set>
                                      <p:cBhvr>
                                        <p:cTn id="28" dur="1" fill="hold">
                                          <p:stCondLst>
                                            <p:cond delay="999"/>
                                          </p:stCondLst>
                                        </p:cTn>
                                        <p:tgtEl>
                                          <p:spTgt spid="11">
                                            <p:txEl>
                                              <p:pRg st="0" end="0"/>
                                            </p:txEl>
                                          </p:spTgt>
                                        </p:tgtEl>
                                        <p:attrNameLst>
                                          <p:attrName>style.visibility</p:attrName>
                                        </p:attrNameLst>
                                      </p:cBhvr>
                                      <p:to>
                                        <p:strVal val="hidden"/>
                                      </p:to>
                                    </p:set>
                                  </p:childTnLst>
                                </p:cTn>
                              </p:par>
                              <p:par>
                                <p:cTn id="29" presetID="16" presetClass="exit" presetSubtype="21" fill="hold" grpId="1" nodeType="withEffect">
                                  <p:stCondLst>
                                    <p:cond delay="0"/>
                                  </p:stCondLst>
                                  <p:childTnLst>
                                    <p:animEffect transition="out" filter="barn(inVertical)">
                                      <p:cBhvr>
                                        <p:cTn id="30" dur="1000"/>
                                        <p:tgtEl>
                                          <p:spTgt spid="11">
                                            <p:txEl>
                                              <p:pRg st="1" end="1"/>
                                            </p:txEl>
                                          </p:spTgt>
                                        </p:tgtEl>
                                      </p:cBhvr>
                                    </p:animEffect>
                                    <p:set>
                                      <p:cBhvr>
                                        <p:cTn id="31" dur="1" fill="hold">
                                          <p:stCondLst>
                                            <p:cond delay="999"/>
                                          </p:stCondLst>
                                        </p:cTn>
                                        <p:tgtEl>
                                          <p:spTgt spid="11">
                                            <p:txEl>
                                              <p:pRg st="1" end="1"/>
                                            </p:txEl>
                                          </p:spTgt>
                                        </p:tgtEl>
                                        <p:attrNameLst>
                                          <p:attrName>style.visibility</p:attrName>
                                        </p:attrNameLst>
                                      </p:cBhvr>
                                      <p:to>
                                        <p:strVal val="hidden"/>
                                      </p:to>
                                    </p:set>
                                  </p:childTnLst>
                                </p:cTn>
                              </p:par>
                              <p:par>
                                <p:cTn id="32" presetID="42" presetClass="path" presetSubtype="0" accel="50000" decel="50000" fill="hold" grpId="1" nodeType="withEffect">
                                  <p:stCondLst>
                                    <p:cond delay="0"/>
                                  </p:stCondLst>
                                  <p:childTnLst>
                                    <p:animMotion origin="layout" path="M 0 3.33333E-6 L 0 -0.53172 " pathEditMode="relative" rAng="0" ptsTypes="AA">
                                      <p:cBhvr>
                                        <p:cTn id="33" dur="2000" fill="hold"/>
                                        <p:tgtEl>
                                          <p:spTgt spid="10"/>
                                        </p:tgtEl>
                                        <p:attrNameLst>
                                          <p:attrName>ppt_x</p:attrName>
                                          <p:attrName>ppt_y</p:attrName>
                                        </p:attrNameLst>
                                      </p:cBhvr>
                                      <p:rCtr x="0" y="-26597"/>
                                    </p:animMotion>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000"/>
                                        <p:tgtEl>
                                          <p:spTgt spid="12"/>
                                        </p:tgtEl>
                                      </p:cBhvr>
                                    </p:animEffect>
                                    <p:anim calcmode="lin" valueType="num">
                                      <p:cBhvr>
                                        <p:cTn id="37" dur="2000" fill="hold"/>
                                        <p:tgtEl>
                                          <p:spTgt spid="12"/>
                                        </p:tgtEl>
                                        <p:attrNameLst>
                                          <p:attrName>ppt_x</p:attrName>
                                        </p:attrNameLst>
                                      </p:cBhvr>
                                      <p:tavLst>
                                        <p:tav tm="0">
                                          <p:val>
                                            <p:strVal val="#ppt_x"/>
                                          </p:val>
                                        </p:tav>
                                        <p:tav tm="100000">
                                          <p:val>
                                            <p:strVal val="#ppt_x"/>
                                          </p:val>
                                        </p:tav>
                                      </p:tavLst>
                                    </p:anim>
                                    <p:anim calcmode="lin" valueType="num">
                                      <p:cBhvr>
                                        <p:cTn id="38" dur="2000" fill="hold"/>
                                        <p:tgtEl>
                                          <p:spTgt spid="12"/>
                                        </p:tgtEl>
                                        <p:attrNameLst>
                                          <p:attrName>ppt_y</p:attrName>
                                        </p:attrNameLst>
                                      </p:cBhvr>
                                      <p:tavLst>
                                        <p:tav tm="0">
                                          <p:val>
                                            <p:strVal val="#ppt_y+.1"/>
                                          </p:val>
                                        </p:tav>
                                        <p:tav tm="100000">
                                          <p:val>
                                            <p:strVal val="#ppt_y"/>
                                          </p:val>
                                        </p:tav>
                                      </p:tavLst>
                                    </p:anim>
                                  </p:childTnLst>
                                </p:cTn>
                              </p:par>
                              <p:par>
                                <p:cTn id="39" presetID="55" presetClass="entr" presetSubtype="0" fill="hold" grpId="0" nodeType="with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 calcmode="lin" valueType="num">
                                      <p:cBhvr>
                                        <p:cTn id="41" dur="2000" fill="hold"/>
                                        <p:tgtEl>
                                          <p:spTgt spid="13">
                                            <p:txEl>
                                              <p:pRg st="0" end="0"/>
                                            </p:txEl>
                                          </p:spTgt>
                                        </p:tgtEl>
                                        <p:attrNameLst>
                                          <p:attrName>ppt_w</p:attrName>
                                        </p:attrNameLst>
                                      </p:cBhvr>
                                      <p:tavLst>
                                        <p:tav tm="0">
                                          <p:val>
                                            <p:strVal val="#ppt_w*0.70"/>
                                          </p:val>
                                        </p:tav>
                                        <p:tav tm="100000">
                                          <p:val>
                                            <p:strVal val="#ppt_w"/>
                                          </p:val>
                                        </p:tav>
                                      </p:tavLst>
                                    </p:anim>
                                    <p:anim calcmode="lin" valueType="num">
                                      <p:cBhvr>
                                        <p:cTn id="42" dur="2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43" dur="2000"/>
                                        <p:tgtEl>
                                          <p:spTgt spid="1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13">
                                            <p:txEl>
                                              <p:pRg st="1" end="1"/>
                                            </p:txEl>
                                          </p:spTgt>
                                        </p:tgtEl>
                                        <p:attrNameLst>
                                          <p:attrName>style.visibility</p:attrName>
                                        </p:attrNameLst>
                                      </p:cBhvr>
                                      <p:to>
                                        <p:strVal val="visible"/>
                                      </p:to>
                                    </p:set>
                                    <p:anim calcmode="lin" valueType="num">
                                      <p:cBhvr>
                                        <p:cTn id="48" dur="2000" fill="hold"/>
                                        <p:tgtEl>
                                          <p:spTgt spid="13">
                                            <p:txEl>
                                              <p:pRg st="1" end="1"/>
                                            </p:txEl>
                                          </p:spTgt>
                                        </p:tgtEl>
                                        <p:attrNameLst>
                                          <p:attrName>ppt_w</p:attrName>
                                        </p:attrNameLst>
                                      </p:cBhvr>
                                      <p:tavLst>
                                        <p:tav tm="0">
                                          <p:val>
                                            <p:strVal val="#ppt_w*0.70"/>
                                          </p:val>
                                        </p:tav>
                                        <p:tav tm="100000">
                                          <p:val>
                                            <p:strVal val="#ppt_w"/>
                                          </p:val>
                                        </p:tav>
                                      </p:tavLst>
                                    </p:anim>
                                    <p:anim calcmode="lin" valueType="num">
                                      <p:cBhvr>
                                        <p:cTn id="49" dur="2000" fill="hold"/>
                                        <p:tgtEl>
                                          <p:spTgt spid="13">
                                            <p:txEl>
                                              <p:pRg st="1" end="1"/>
                                            </p:txEl>
                                          </p:spTgt>
                                        </p:tgtEl>
                                        <p:attrNameLst>
                                          <p:attrName>ppt_h</p:attrName>
                                        </p:attrNameLst>
                                      </p:cBhvr>
                                      <p:tavLst>
                                        <p:tav tm="0">
                                          <p:val>
                                            <p:strVal val="#ppt_h"/>
                                          </p:val>
                                        </p:tav>
                                        <p:tav tm="100000">
                                          <p:val>
                                            <p:strVal val="#ppt_h"/>
                                          </p:val>
                                        </p:tav>
                                      </p:tavLst>
                                    </p:anim>
                                    <p:animEffect transition="in" filter="fade">
                                      <p:cBhvr>
                                        <p:cTn id="50" dur="2000"/>
                                        <p:tgtEl>
                                          <p:spTgt spid="13">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grpId="1" nodeType="clickEffect">
                                  <p:stCondLst>
                                    <p:cond delay="0"/>
                                  </p:stCondLst>
                                  <p:childTnLst>
                                    <p:animEffect transition="out" filter="barn(inVertical)">
                                      <p:cBhvr>
                                        <p:cTn id="54" dur="1000"/>
                                        <p:tgtEl>
                                          <p:spTgt spid="13">
                                            <p:txEl>
                                              <p:pRg st="0" end="0"/>
                                            </p:txEl>
                                          </p:spTgt>
                                        </p:tgtEl>
                                      </p:cBhvr>
                                    </p:animEffect>
                                    <p:set>
                                      <p:cBhvr>
                                        <p:cTn id="55" dur="1" fill="hold">
                                          <p:stCondLst>
                                            <p:cond delay="999"/>
                                          </p:stCondLst>
                                        </p:cTn>
                                        <p:tgtEl>
                                          <p:spTgt spid="13">
                                            <p:txEl>
                                              <p:pRg st="0" end="0"/>
                                            </p:txEl>
                                          </p:spTgt>
                                        </p:tgtEl>
                                        <p:attrNameLst>
                                          <p:attrName>style.visibility</p:attrName>
                                        </p:attrNameLst>
                                      </p:cBhvr>
                                      <p:to>
                                        <p:strVal val="hidden"/>
                                      </p:to>
                                    </p:set>
                                  </p:childTnLst>
                                </p:cTn>
                              </p:par>
                              <p:par>
                                <p:cTn id="56" presetID="16" presetClass="exit" presetSubtype="21" fill="hold" grpId="1" nodeType="withEffect">
                                  <p:stCondLst>
                                    <p:cond delay="0"/>
                                  </p:stCondLst>
                                  <p:childTnLst>
                                    <p:animEffect transition="out" filter="barn(inVertical)">
                                      <p:cBhvr>
                                        <p:cTn id="57" dur="1000"/>
                                        <p:tgtEl>
                                          <p:spTgt spid="13">
                                            <p:txEl>
                                              <p:pRg st="1" end="1"/>
                                            </p:txEl>
                                          </p:spTgt>
                                        </p:tgtEl>
                                      </p:cBhvr>
                                    </p:animEffect>
                                    <p:set>
                                      <p:cBhvr>
                                        <p:cTn id="58" dur="1" fill="hold">
                                          <p:stCondLst>
                                            <p:cond delay="999"/>
                                          </p:stCondLst>
                                        </p:cTn>
                                        <p:tgtEl>
                                          <p:spTgt spid="13">
                                            <p:txEl>
                                              <p:pRg st="1" end="1"/>
                                            </p:txEl>
                                          </p:spTgt>
                                        </p:tgtEl>
                                        <p:attrNameLst>
                                          <p:attrName>style.visibility</p:attrName>
                                        </p:attrNameLst>
                                      </p:cBhvr>
                                      <p:to>
                                        <p:strVal val="hidden"/>
                                      </p:to>
                                    </p:set>
                                  </p:childTnLst>
                                </p:cTn>
                              </p:par>
                              <p:par>
                                <p:cTn id="59" presetID="42" presetClass="path" presetSubtype="0" accel="50000" decel="50000" fill="hold" grpId="1" nodeType="withEffect">
                                  <p:stCondLst>
                                    <p:cond delay="0"/>
                                  </p:stCondLst>
                                  <p:childTnLst>
                                    <p:animMotion origin="layout" path="M 0 3.33333E-6 L 0 -0.45926 " pathEditMode="relative" rAng="0" ptsTypes="AA">
                                      <p:cBhvr>
                                        <p:cTn id="60" dur="2000" fill="hold"/>
                                        <p:tgtEl>
                                          <p:spTgt spid="12"/>
                                        </p:tgtEl>
                                        <p:attrNameLst>
                                          <p:attrName>ppt_x</p:attrName>
                                          <p:attrName>ppt_y</p:attrName>
                                        </p:attrNameLst>
                                      </p:cBhvr>
                                      <p:rCtr x="0" y="-22963"/>
                                    </p:animMotion>
                                  </p:childTnLst>
                                </p:cTn>
                              </p:par>
                              <p:par>
                                <p:cTn id="61" presetID="42"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2000"/>
                                        <p:tgtEl>
                                          <p:spTgt spid="14"/>
                                        </p:tgtEl>
                                      </p:cBhvr>
                                    </p:animEffect>
                                    <p:anim calcmode="lin" valueType="num">
                                      <p:cBhvr>
                                        <p:cTn id="64" dur="2000" fill="hold"/>
                                        <p:tgtEl>
                                          <p:spTgt spid="14"/>
                                        </p:tgtEl>
                                        <p:attrNameLst>
                                          <p:attrName>ppt_x</p:attrName>
                                        </p:attrNameLst>
                                      </p:cBhvr>
                                      <p:tavLst>
                                        <p:tav tm="0">
                                          <p:val>
                                            <p:strVal val="#ppt_x"/>
                                          </p:val>
                                        </p:tav>
                                        <p:tav tm="100000">
                                          <p:val>
                                            <p:strVal val="#ppt_x"/>
                                          </p:val>
                                        </p:tav>
                                      </p:tavLst>
                                    </p:anim>
                                    <p:anim calcmode="lin" valueType="num">
                                      <p:cBhvr>
                                        <p:cTn id="65" dur="2000" fill="hold"/>
                                        <p:tgtEl>
                                          <p:spTgt spid="14"/>
                                        </p:tgtEl>
                                        <p:attrNameLst>
                                          <p:attrName>ppt_y</p:attrName>
                                        </p:attrNameLst>
                                      </p:cBhvr>
                                      <p:tavLst>
                                        <p:tav tm="0">
                                          <p:val>
                                            <p:strVal val="#ppt_y+.1"/>
                                          </p:val>
                                        </p:tav>
                                        <p:tav tm="100000">
                                          <p:val>
                                            <p:strVal val="#ppt_y"/>
                                          </p:val>
                                        </p:tav>
                                      </p:tavLst>
                                    </p:anim>
                                  </p:childTnLst>
                                </p:cTn>
                              </p:par>
                              <p:par>
                                <p:cTn id="66" presetID="55" presetClass="entr" presetSubtype="0" fill="hold" grpId="0" nodeType="withEffect">
                                  <p:stCondLst>
                                    <p:cond delay="0"/>
                                  </p:stCondLst>
                                  <p:childTnLst>
                                    <p:set>
                                      <p:cBhvr>
                                        <p:cTn id="67" dur="1" fill="hold">
                                          <p:stCondLst>
                                            <p:cond delay="0"/>
                                          </p:stCondLst>
                                        </p:cTn>
                                        <p:tgtEl>
                                          <p:spTgt spid="15">
                                            <p:txEl>
                                              <p:pRg st="0" end="0"/>
                                            </p:txEl>
                                          </p:spTgt>
                                        </p:tgtEl>
                                        <p:attrNameLst>
                                          <p:attrName>style.visibility</p:attrName>
                                        </p:attrNameLst>
                                      </p:cBhvr>
                                      <p:to>
                                        <p:strVal val="visible"/>
                                      </p:to>
                                    </p:set>
                                    <p:anim calcmode="lin" valueType="num">
                                      <p:cBhvr>
                                        <p:cTn id="68" dur="2000" fill="hold"/>
                                        <p:tgtEl>
                                          <p:spTgt spid="15">
                                            <p:txEl>
                                              <p:pRg st="0" end="0"/>
                                            </p:txEl>
                                          </p:spTgt>
                                        </p:tgtEl>
                                        <p:attrNameLst>
                                          <p:attrName>ppt_w</p:attrName>
                                        </p:attrNameLst>
                                      </p:cBhvr>
                                      <p:tavLst>
                                        <p:tav tm="0">
                                          <p:val>
                                            <p:strVal val="#ppt_w*0.70"/>
                                          </p:val>
                                        </p:tav>
                                        <p:tav tm="100000">
                                          <p:val>
                                            <p:strVal val="#ppt_w"/>
                                          </p:val>
                                        </p:tav>
                                      </p:tavLst>
                                    </p:anim>
                                    <p:anim calcmode="lin" valueType="num">
                                      <p:cBhvr>
                                        <p:cTn id="69" dur="200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70" dur="2000"/>
                                        <p:tgtEl>
                                          <p:spTgt spid="15">
                                            <p:txEl>
                                              <p:pRg st="0" end="0"/>
                                            </p:txEl>
                                          </p:spTgt>
                                        </p:tgtEl>
                                      </p:cBhvr>
                                    </p:animEffect>
                                  </p:childTnLst>
                                </p:cTn>
                              </p:par>
                            </p:childTnLst>
                          </p:cTn>
                        </p:par>
                        <p:par>
                          <p:cTn id="71" fill="hold">
                            <p:stCondLst>
                              <p:cond delay="2000"/>
                            </p:stCondLst>
                            <p:childTnLst>
                              <p:par>
                                <p:cTn id="72" presetID="42" presetClass="path" presetSubtype="0" accel="50000" decel="50000" fill="hold" grpId="1" nodeType="afterEffect">
                                  <p:stCondLst>
                                    <p:cond delay="0"/>
                                  </p:stCondLst>
                                  <p:childTnLst>
                                    <p:animMotion origin="layout" path="M 0 1.85185E-6 L 0 -0.38681 " pathEditMode="relative" rAng="0" ptsTypes="AA">
                                      <p:cBhvr>
                                        <p:cTn id="73" dur="2000" fill="hold"/>
                                        <p:tgtEl>
                                          <p:spTgt spid="14"/>
                                        </p:tgtEl>
                                        <p:attrNameLst>
                                          <p:attrName>ppt_x</p:attrName>
                                          <p:attrName>ppt_y</p:attrName>
                                        </p:attrNameLst>
                                      </p:cBhvr>
                                      <p:rCtr x="0" y="-193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build="p" bldLvl="5"/>
      <p:bldP spid="11" grpId="1" build="allAtOnce"/>
      <p:bldP spid="12" grpId="0" animBg="1"/>
      <p:bldP spid="12" grpId="1" animBg="1"/>
      <p:bldP spid="13" grpId="0" uiExpand="1" build="p" bldLvl="5"/>
      <p:bldP spid="13" grpId="1" build="allAtOnce"/>
      <p:bldP spid="14" grpId="0" animBg="1"/>
      <p:bldP spid="14" grpId="1" animBg="1"/>
      <p:bldP spid="15" grpId="0" uiExpand="1" build="p" bldLvl="5"/>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F6D792A-12F2-F518-8353-326736BEF98D}"/>
              </a:ext>
            </a:extLst>
          </p:cNvPr>
          <p:cNvPicPr>
            <a:picLocks noChangeAspect="1"/>
          </p:cNvPicPr>
          <p:nvPr/>
        </p:nvPicPr>
        <p:blipFill rotWithShape="1">
          <a:blip r:embed="rId2"/>
          <a:srcRect l="52607" r="14112"/>
          <a:stretch/>
        </p:blipFill>
        <p:spPr>
          <a:xfrm>
            <a:off x="20" y="-2"/>
            <a:ext cx="4057627" cy="6858002"/>
          </a:xfrm>
          <a:prstGeom prst="rect">
            <a:avLst/>
          </a:prstGeom>
        </p:spPr>
      </p:pic>
      <p:sp useBgFill="1">
        <p:nvSpPr>
          <p:cNvPr id="14" name="Rectangle 1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542BF0-4A3B-97D3-E503-7B58625E8A58}"/>
              </a:ext>
            </a:extLst>
          </p:cNvPr>
          <p:cNvSpPr/>
          <p:nvPr/>
        </p:nvSpPr>
        <p:spPr>
          <a:xfrm>
            <a:off x="4057647" y="0"/>
            <a:ext cx="5086353" cy="68580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E19A7B-1ECD-CDFE-451F-FBCD5D6257DB}"/>
              </a:ext>
            </a:extLst>
          </p:cNvPr>
          <p:cNvSpPr txBox="1"/>
          <p:nvPr/>
        </p:nvSpPr>
        <p:spPr>
          <a:xfrm>
            <a:off x="4057647" y="-11434"/>
            <a:ext cx="5086333" cy="7048083"/>
          </a:xfrm>
          <a:prstGeom prst="rect">
            <a:avLst/>
          </a:prstGeom>
          <a:noFill/>
        </p:spPr>
        <p:txBody>
          <a:bodyPr wrap="square" rtlCol="0">
            <a:spAutoFit/>
          </a:bodyPr>
          <a:lstStyle/>
          <a:p>
            <a:pPr>
              <a:spcAft>
                <a:spcPts val="800"/>
              </a:spcAft>
            </a:pPr>
            <a:r>
              <a:rPr lang="en-US" sz="2400" dirty="0">
                <a:latin typeface="Arial" panose="020B0604020202020204" pitchFamily="34" charset="0"/>
                <a:cs typeface="Arial" panose="020B0604020202020204" pitchFamily="34" charset="0"/>
              </a:rPr>
              <a:t>“Since many sincere interpreters contend that incidental historical details, which we have considered as examples, have the same authority that commands have, it is appropriate here to ask, </a:t>
            </a:r>
            <a:r>
              <a:rPr lang="en-US" sz="2400" u="sng" dirty="0">
                <a:latin typeface="Arial" panose="020B0604020202020204" pitchFamily="34" charset="0"/>
                <a:cs typeface="Arial" panose="020B0604020202020204" pitchFamily="34" charset="0"/>
              </a:rPr>
              <a:t>which examples are binding</a:t>
            </a:r>
            <a:r>
              <a:rPr lang="en-US" sz="2400" dirty="0">
                <a:latin typeface="Arial" panose="020B0604020202020204" pitchFamily="34" charset="0"/>
                <a:cs typeface="Arial" panose="020B0604020202020204" pitchFamily="34" charset="0"/>
              </a:rPr>
              <a:t>.”</a:t>
            </a:r>
          </a:p>
          <a:p>
            <a:pPr>
              <a:spcAft>
                <a:spcPts val="800"/>
              </a:spcAft>
            </a:pPr>
            <a:r>
              <a:rPr lang="en-US" sz="2400" dirty="0">
                <a:latin typeface="Arial" panose="020B0604020202020204" pitchFamily="34" charset="0"/>
                <a:cs typeface="Arial" panose="020B0604020202020204" pitchFamily="34" charset="0"/>
              </a:rPr>
              <a:t>“</a:t>
            </a:r>
            <a:r>
              <a:rPr lang="en-US" sz="2400" u="sng" dirty="0">
                <a:latin typeface="Arial" panose="020B0604020202020204" pitchFamily="34" charset="0"/>
                <a:cs typeface="Arial" panose="020B0604020202020204" pitchFamily="34" charset="0"/>
              </a:rPr>
              <a:t>No examples are binding</a:t>
            </a:r>
            <a:r>
              <a:rPr lang="en-US" sz="2400" dirty="0">
                <a:latin typeface="Arial" panose="020B0604020202020204" pitchFamily="34" charset="0"/>
                <a:cs typeface="Arial" panose="020B0604020202020204" pitchFamily="34" charset="0"/>
              </a:rPr>
              <a:t>! An example shows how a command may be obeyed…but an example </a:t>
            </a:r>
            <a:r>
              <a:rPr lang="en-US" sz="2400" u="sng" dirty="0">
                <a:latin typeface="Arial" panose="020B0604020202020204" pitchFamily="34" charset="0"/>
                <a:cs typeface="Arial" panose="020B0604020202020204" pitchFamily="34" charset="0"/>
              </a:rPr>
              <a:t>does not necessarily illustrate the only way</a:t>
            </a:r>
            <a:r>
              <a:rPr lang="en-US" sz="2400" dirty="0">
                <a:latin typeface="Arial" panose="020B0604020202020204" pitchFamily="34" charset="0"/>
                <a:cs typeface="Arial" panose="020B0604020202020204" pitchFamily="34" charset="0"/>
              </a:rPr>
              <a:t>.”</a:t>
            </a:r>
          </a:p>
          <a:p>
            <a:pPr>
              <a:spcAft>
                <a:spcPts val="800"/>
              </a:spcAft>
            </a:pPr>
            <a:r>
              <a:rPr lang="en-US" sz="2400" dirty="0">
                <a:latin typeface="Arial" panose="020B0604020202020204" pitchFamily="34" charset="0"/>
                <a:cs typeface="Arial" panose="020B0604020202020204" pitchFamily="34" charset="0"/>
              </a:rPr>
              <a:t>(In commenting on Acts 20:7) “If a person derives the benefit of this remembrance on </a:t>
            </a:r>
            <a:r>
              <a:rPr lang="en-US" sz="2400" u="sng" dirty="0">
                <a:latin typeface="Arial" panose="020B0604020202020204" pitchFamily="34" charset="0"/>
                <a:cs typeface="Arial" panose="020B0604020202020204" pitchFamily="34" charset="0"/>
              </a:rPr>
              <a:t>Wednesday</a:t>
            </a:r>
            <a:r>
              <a:rPr lang="en-US" sz="2400" dirty="0">
                <a:latin typeface="Arial" panose="020B0604020202020204" pitchFamily="34" charset="0"/>
                <a:cs typeface="Arial" panose="020B0604020202020204" pitchFamily="34" charset="0"/>
              </a:rPr>
              <a:t> instead of Sunday, does it suddenly become a curse instead of a blessing?”</a:t>
            </a:r>
          </a:p>
        </p:txBody>
      </p:sp>
      <p:pic>
        <p:nvPicPr>
          <p:cNvPr id="11" name="Picture 10" descr="A black and white text&#10;&#10;Description automatically generated">
            <a:extLst>
              <a:ext uri="{FF2B5EF4-FFF2-40B4-BE49-F238E27FC236}">
                <a16:creationId xmlns:a16="http://schemas.microsoft.com/office/drawing/2014/main" id="{993531AA-B562-A157-6878-CE935C64747D}"/>
              </a:ext>
            </a:extLst>
          </p:cNvPr>
          <p:cNvPicPr>
            <a:picLocks noChangeAspect="1"/>
          </p:cNvPicPr>
          <p:nvPr/>
        </p:nvPicPr>
        <p:blipFill rotWithShape="1">
          <a:blip r:embed="rId3"/>
          <a:srcRect l="6349" t="19868" r="7490" b="28476"/>
          <a:stretch/>
        </p:blipFill>
        <p:spPr>
          <a:xfrm>
            <a:off x="775925" y="80010"/>
            <a:ext cx="2505815" cy="594360"/>
          </a:xfrm>
          <a:prstGeom prst="rect">
            <a:avLst/>
          </a:prstGeom>
        </p:spPr>
      </p:pic>
    </p:spTree>
    <p:extLst>
      <p:ext uri="{BB962C8B-B14F-4D97-AF65-F5344CB8AC3E}">
        <p14:creationId xmlns:p14="http://schemas.microsoft.com/office/powerpoint/2010/main" val="475488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2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2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2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5"/>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pointing at a book&#10;&#10;Description automatically generated">
            <a:extLst>
              <a:ext uri="{FF2B5EF4-FFF2-40B4-BE49-F238E27FC236}">
                <a16:creationId xmlns:a16="http://schemas.microsoft.com/office/drawing/2014/main" id="{1D443058-4694-2607-BCA0-922DA9543A1C}"/>
              </a:ext>
            </a:extLst>
          </p:cNvPr>
          <p:cNvPicPr>
            <a:picLocks noChangeAspect="1"/>
          </p:cNvPicPr>
          <p:nvPr/>
        </p:nvPicPr>
        <p:blipFill rotWithShape="1">
          <a:blip r:embed="rId2">
            <a:alphaModFix/>
          </a:blip>
          <a:srcRect l="43025" r="4530"/>
          <a:stretch/>
        </p:blipFill>
        <p:spPr>
          <a:xfrm>
            <a:off x="4348157" y="10"/>
            <a:ext cx="4795614" cy="5143490"/>
          </a:xfrm>
          <a:prstGeom prst="rect">
            <a:avLst/>
          </a:prstGeom>
        </p:spPr>
      </p:pic>
      <p:pic>
        <p:nvPicPr>
          <p:cNvPr id="12"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pic>
        <p:nvPicPr>
          <p:cNvPr id="6" name="Picture 5" descr="A black and white text&#10;&#10;Description automatically generated">
            <a:extLst>
              <a:ext uri="{FF2B5EF4-FFF2-40B4-BE49-F238E27FC236}">
                <a16:creationId xmlns:a16="http://schemas.microsoft.com/office/drawing/2014/main" id="{20E7EC0E-2258-54D6-AFD5-3E190321568D}"/>
              </a:ext>
            </a:extLst>
          </p:cNvPr>
          <p:cNvPicPr>
            <a:picLocks noChangeAspect="1"/>
          </p:cNvPicPr>
          <p:nvPr/>
        </p:nvPicPr>
        <p:blipFill rotWithShape="1">
          <a:blip r:embed="rId4"/>
          <a:srcRect l="6349" t="19868" r="7490" b="28476"/>
          <a:stretch/>
        </p:blipFill>
        <p:spPr>
          <a:xfrm>
            <a:off x="6262325" y="0"/>
            <a:ext cx="2505815" cy="594360"/>
          </a:xfrm>
          <a:prstGeom prst="rect">
            <a:avLst/>
          </a:prstGeom>
        </p:spPr>
      </p:pic>
      <p:sp>
        <p:nvSpPr>
          <p:cNvPr id="7" name="TextBox 6">
            <a:extLst>
              <a:ext uri="{FF2B5EF4-FFF2-40B4-BE49-F238E27FC236}">
                <a16:creationId xmlns:a16="http://schemas.microsoft.com/office/drawing/2014/main" id="{BDC1D345-AD73-B606-10D1-9D83C6FC6025}"/>
              </a:ext>
            </a:extLst>
          </p:cNvPr>
          <p:cNvSpPr txBox="1"/>
          <p:nvPr/>
        </p:nvSpPr>
        <p:spPr>
          <a:xfrm>
            <a:off x="0" y="0"/>
            <a:ext cx="4697730" cy="4196020"/>
          </a:xfrm>
          <a:prstGeom prst="rect">
            <a:avLst/>
          </a:prstGeom>
          <a:noFill/>
        </p:spPr>
        <p:txBody>
          <a:bodyPr wrap="square" rtlCol="0">
            <a:spAutoFit/>
          </a:bodyPr>
          <a:lstStyle/>
          <a:p>
            <a:pPr marL="342900" indent="-342900">
              <a:spcAft>
                <a:spcPts val="800"/>
              </a:spcAft>
              <a:buFont typeface="Wingdings" pitchFamily="2" charset="2"/>
              <a:buChar char="§"/>
            </a:pPr>
            <a:r>
              <a:rPr lang="en-US" sz="2400" dirty="0">
                <a:latin typeface="Arial" panose="020B0604020202020204" pitchFamily="34" charset="0"/>
                <a:cs typeface="Arial" panose="020B0604020202020204" pitchFamily="34" charset="0"/>
              </a:rPr>
              <a:t>Can’t presume to know what God permits, 1 Cor 2:9-11.</a:t>
            </a:r>
          </a:p>
          <a:p>
            <a:pPr marL="342900" indent="-342900">
              <a:spcAft>
                <a:spcPts val="800"/>
              </a:spcAft>
              <a:buFont typeface="Wingdings" pitchFamily="2" charset="2"/>
              <a:buChar char="§"/>
            </a:pPr>
            <a:r>
              <a:rPr lang="en-US" sz="2400" dirty="0">
                <a:latin typeface="Arial" panose="020B0604020202020204" pitchFamily="34" charset="0"/>
                <a:cs typeface="Arial" panose="020B0604020202020204" pitchFamily="34" charset="0"/>
              </a:rPr>
              <a:t>Told to follow the apostles’ examples, Phil 3:17; 4:9.</a:t>
            </a:r>
          </a:p>
          <a:p>
            <a:pPr marL="342900" indent="-342900">
              <a:spcAft>
                <a:spcPts val="800"/>
              </a:spcAft>
              <a:buFont typeface="Wingdings" pitchFamily="2" charset="2"/>
              <a:buChar char="§"/>
            </a:pPr>
            <a:r>
              <a:rPr lang="en-US" sz="2400" u="sng" dirty="0">
                <a:latin typeface="Arial" panose="020B0604020202020204" pitchFamily="34" charset="0"/>
                <a:cs typeface="Arial" panose="020B0604020202020204" pitchFamily="34" charset="0"/>
              </a:rPr>
              <a:t>Pause to Consider</a:t>
            </a:r>
            <a:r>
              <a:rPr lang="en-US" sz="2400" dirty="0">
                <a:latin typeface="Arial" panose="020B0604020202020204" pitchFamily="34" charset="0"/>
                <a:cs typeface="Arial" panose="020B0604020202020204" pitchFamily="34" charset="0"/>
              </a:rPr>
              <a:t>:</a:t>
            </a:r>
          </a:p>
          <a:p>
            <a:pPr marL="457200" indent="-457200">
              <a:spcAft>
                <a:spcPts val="800"/>
              </a:spcAft>
              <a:buFont typeface="+mj-lt"/>
              <a:buAutoNum type="arabicPeriod"/>
            </a:pPr>
            <a:r>
              <a:rPr lang="en-US" sz="2400" dirty="0">
                <a:latin typeface="Arial" panose="020B0604020202020204" pitchFamily="34" charset="0"/>
                <a:cs typeface="Arial" panose="020B0604020202020204" pitchFamily="34" charset="0"/>
              </a:rPr>
              <a:t>What does the example show?</a:t>
            </a:r>
          </a:p>
          <a:p>
            <a:pPr marL="914400" lvl="1" indent="-457200">
              <a:spcAft>
                <a:spcPts val="800"/>
              </a:spcAft>
              <a:buFont typeface="+mj-lt"/>
              <a:buAutoNum type="alphaLcParenR"/>
            </a:pPr>
            <a:r>
              <a:rPr lang="en-US" sz="2400" dirty="0">
                <a:latin typeface="Arial" panose="020B0604020202020204" pitchFamily="34" charset="0"/>
                <a:cs typeface="Arial" panose="020B0604020202020204" pitchFamily="34" charset="0"/>
              </a:rPr>
              <a:t>A positive example shows God’s approval of an action—He is NOT silent.</a:t>
            </a:r>
          </a:p>
        </p:txBody>
      </p:sp>
      <p:sp>
        <p:nvSpPr>
          <p:cNvPr id="3" name="TextBox 2">
            <a:extLst>
              <a:ext uri="{FF2B5EF4-FFF2-40B4-BE49-F238E27FC236}">
                <a16:creationId xmlns:a16="http://schemas.microsoft.com/office/drawing/2014/main" id="{507EA39C-0E70-5E4A-34F3-407DDC47CFCC}"/>
              </a:ext>
            </a:extLst>
          </p:cNvPr>
          <p:cNvSpPr txBox="1"/>
          <p:nvPr/>
        </p:nvSpPr>
        <p:spPr>
          <a:xfrm>
            <a:off x="468238" y="5358702"/>
            <a:ext cx="8709432" cy="1302921"/>
          </a:xfrm>
          <a:prstGeom prst="rect">
            <a:avLst/>
          </a:prstGeom>
          <a:noFill/>
        </p:spPr>
        <p:txBody>
          <a:bodyPr wrap="square" rtlCol="0">
            <a:spAutoFit/>
          </a:bodyPr>
          <a:lstStyle/>
          <a:p>
            <a:pPr marL="914400" lvl="1" indent="-457200">
              <a:spcAft>
                <a:spcPts val="800"/>
              </a:spcAft>
              <a:buFont typeface="Arial" panose="020B0604020202020204" pitchFamily="34" charset="0"/>
              <a:buChar char="•"/>
            </a:pPr>
            <a:r>
              <a:rPr lang="en-US" sz="2400" dirty="0">
                <a:latin typeface="Arial" panose="020B0604020202020204" pitchFamily="34" charset="0"/>
                <a:cs typeface="Arial" panose="020B0604020202020204" pitchFamily="34" charset="0"/>
              </a:rPr>
              <a:t>Support of preachers in evangelistic work , Phil 4:16.</a:t>
            </a:r>
          </a:p>
          <a:p>
            <a:pPr marL="914400" lvl="1" indent="-457200">
              <a:spcAft>
                <a:spcPts val="800"/>
              </a:spcAft>
              <a:buFont typeface="Arial" panose="020B0604020202020204" pitchFamily="34" charset="0"/>
              <a:buChar char="•"/>
            </a:pPr>
            <a:r>
              <a:rPr lang="en-US" sz="2400" dirty="0">
                <a:latin typeface="Arial" panose="020B0604020202020204" pitchFamily="34" charset="0"/>
                <a:cs typeface="Arial" panose="020B0604020202020204" pitchFamily="34" charset="0"/>
              </a:rPr>
              <a:t>1st Day of the Week observance of the Lord’s Supper, Acts 20:7.</a:t>
            </a:r>
          </a:p>
        </p:txBody>
      </p:sp>
      <p:sp>
        <p:nvSpPr>
          <p:cNvPr id="4" name="Triangle 3">
            <a:extLst>
              <a:ext uri="{FF2B5EF4-FFF2-40B4-BE49-F238E27FC236}">
                <a16:creationId xmlns:a16="http://schemas.microsoft.com/office/drawing/2014/main" id="{B5EBD886-2BED-B4BE-F58D-74F624B05630}"/>
              </a:ext>
            </a:extLst>
          </p:cNvPr>
          <p:cNvSpPr/>
          <p:nvPr/>
        </p:nvSpPr>
        <p:spPr>
          <a:xfrm rot="21187101">
            <a:off x="4693101" y="4112201"/>
            <a:ext cx="1564595" cy="737158"/>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D0BA8DB7-9D03-BEA5-4B35-30A133A422D6}"/>
              </a:ext>
            </a:extLst>
          </p:cNvPr>
          <p:cNvSpPr/>
          <p:nvPr/>
        </p:nvSpPr>
        <p:spPr>
          <a:xfrm>
            <a:off x="5712808" y="4587038"/>
            <a:ext cx="1280160" cy="7067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5A37BEC-DF92-2597-1FD4-9D7858125955}"/>
              </a:ext>
            </a:extLst>
          </p:cNvPr>
          <p:cNvSpPr txBox="1"/>
          <p:nvPr/>
        </p:nvSpPr>
        <p:spPr>
          <a:xfrm>
            <a:off x="468238" y="4129534"/>
            <a:ext cx="6092581" cy="1302921"/>
          </a:xfrm>
          <a:prstGeom prst="rect">
            <a:avLst/>
          </a:prstGeom>
          <a:noFill/>
        </p:spPr>
        <p:txBody>
          <a:bodyPr wrap="square" rtlCol="0">
            <a:spAutoFit/>
          </a:bodyPr>
          <a:lstStyle/>
          <a:p>
            <a:pPr marL="457200" indent="-457200">
              <a:spcAft>
                <a:spcPts val="800"/>
              </a:spcAft>
              <a:buFont typeface="+mj-lt"/>
              <a:buAutoNum type="alphaLcParenR" startAt="2"/>
            </a:pPr>
            <a:r>
              <a:rPr lang="en-US" sz="2400" dirty="0">
                <a:latin typeface="Arial" panose="020B0604020202020204" pitchFamily="34" charset="0"/>
                <a:cs typeface="Arial" panose="020B0604020202020204" pitchFamily="34" charset="0"/>
              </a:rPr>
              <a:t>It reveals what God has sanctioned: </a:t>
            </a:r>
          </a:p>
          <a:p>
            <a:pPr marL="914400" lvl="1" indent="-457200">
              <a:spcAft>
                <a:spcPts val="800"/>
              </a:spcAft>
              <a:buFont typeface="Arial" panose="020B0604020202020204" pitchFamily="34" charset="0"/>
              <a:buChar char="•"/>
            </a:pPr>
            <a:r>
              <a:rPr lang="en-US" sz="2400" dirty="0">
                <a:latin typeface="Arial" panose="020B0604020202020204" pitchFamily="34" charset="0"/>
                <a:cs typeface="Arial" panose="020B0604020202020204" pitchFamily="34" charset="0"/>
              </a:rPr>
              <a:t>Elders appointed in every church, Acts 14:13.</a:t>
            </a:r>
          </a:p>
        </p:txBody>
      </p:sp>
    </p:spTree>
    <p:extLst>
      <p:ext uri="{BB962C8B-B14F-4D97-AF65-F5344CB8AC3E}">
        <p14:creationId xmlns:p14="http://schemas.microsoft.com/office/powerpoint/2010/main" val="2243969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2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2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7">
                                            <p:txEl>
                                              <p:pRg st="2" end="2"/>
                                            </p:txEl>
                                          </p:spTgt>
                                        </p:tgtEl>
                                      </p:cBhvr>
                                    </p:animEffect>
                                  </p:childTnLst>
                                </p:cTn>
                              </p:par>
                            </p:childTnLst>
                          </p:cTn>
                        </p:par>
                        <p:par>
                          <p:cTn id="24" fill="hold">
                            <p:stCondLst>
                              <p:cond delay="2000"/>
                            </p:stCondLst>
                            <p:childTnLst>
                              <p:par>
                                <p:cTn id="25" presetID="55" presetClass="entr" presetSubtype="0" fill="hold" grpId="0" nodeType="after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 calcmode="lin" valueType="num">
                                      <p:cBhvr>
                                        <p:cTn id="27" dur="2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28" dur="2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29" dur="2000"/>
                                        <p:tgtEl>
                                          <p:spTgt spid="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 calcmode="lin" valueType="num">
                                      <p:cBhvr>
                                        <p:cTn id="34" dur="2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35" dur="2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36" dur="2000"/>
                                        <p:tgtEl>
                                          <p:spTgt spid="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 calcmode="lin" valueType="num">
                                      <p:cBhvr>
                                        <p:cTn id="41" dur="2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42" dur="2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43" dur="2000"/>
                                        <p:tgtEl>
                                          <p:spTgt spid="10">
                                            <p:txEl>
                                              <p:pRg st="0" end="0"/>
                                            </p:txEl>
                                          </p:spTgt>
                                        </p:tgtEl>
                                      </p:cBhvr>
                                    </p:animEffect>
                                  </p:childTnLst>
                                </p:cTn>
                              </p:par>
                            </p:childTnLst>
                          </p:cTn>
                        </p:par>
                        <p:par>
                          <p:cTn id="44" fill="hold">
                            <p:stCondLst>
                              <p:cond delay="2000"/>
                            </p:stCondLst>
                            <p:childTnLst>
                              <p:par>
                                <p:cTn id="45" presetID="55" presetClass="entr" presetSubtype="0" fill="hold" grpId="0" nodeType="afterEffect">
                                  <p:stCondLst>
                                    <p:cond delay="1500"/>
                                  </p:stCondLst>
                                  <p:childTnLst>
                                    <p:set>
                                      <p:cBhvr>
                                        <p:cTn id="46" dur="1" fill="hold">
                                          <p:stCondLst>
                                            <p:cond delay="0"/>
                                          </p:stCondLst>
                                        </p:cTn>
                                        <p:tgtEl>
                                          <p:spTgt spid="10">
                                            <p:txEl>
                                              <p:pRg st="1" end="1"/>
                                            </p:txEl>
                                          </p:spTgt>
                                        </p:tgtEl>
                                        <p:attrNameLst>
                                          <p:attrName>style.visibility</p:attrName>
                                        </p:attrNameLst>
                                      </p:cBhvr>
                                      <p:to>
                                        <p:strVal val="visible"/>
                                      </p:to>
                                    </p:set>
                                    <p:anim calcmode="lin" valueType="num">
                                      <p:cBhvr>
                                        <p:cTn id="47" dur="2000" fill="hold"/>
                                        <p:tgtEl>
                                          <p:spTgt spid="10">
                                            <p:txEl>
                                              <p:pRg st="1" end="1"/>
                                            </p:txEl>
                                          </p:spTgt>
                                        </p:tgtEl>
                                        <p:attrNameLst>
                                          <p:attrName>ppt_w</p:attrName>
                                        </p:attrNameLst>
                                      </p:cBhvr>
                                      <p:tavLst>
                                        <p:tav tm="0">
                                          <p:val>
                                            <p:strVal val="#ppt_w*0.70"/>
                                          </p:val>
                                        </p:tav>
                                        <p:tav tm="100000">
                                          <p:val>
                                            <p:strVal val="#ppt_w"/>
                                          </p:val>
                                        </p:tav>
                                      </p:tavLst>
                                    </p:anim>
                                    <p:anim calcmode="lin" valueType="num">
                                      <p:cBhvr>
                                        <p:cTn id="48" dur="2000" fill="hold"/>
                                        <p:tgtEl>
                                          <p:spTgt spid="10">
                                            <p:txEl>
                                              <p:pRg st="1" end="1"/>
                                            </p:txEl>
                                          </p:spTgt>
                                        </p:tgtEl>
                                        <p:attrNameLst>
                                          <p:attrName>ppt_h</p:attrName>
                                        </p:attrNameLst>
                                      </p:cBhvr>
                                      <p:tavLst>
                                        <p:tav tm="0">
                                          <p:val>
                                            <p:strVal val="#ppt_h"/>
                                          </p:val>
                                        </p:tav>
                                        <p:tav tm="100000">
                                          <p:val>
                                            <p:strVal val="#ppt_h"/>
                                          </p:val>
                                        </p:tav>
                                      </p:tavLst>
                                    </p:anim>
                                    <p:animEffect transition="in" filter="fade">
                                      <p:cBhvr>
                                        <p:cTn id="49" dur="2000"/>
                                        <p:tgtEl>
                                          <p:spTgt spid="10">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3">
                                            <p:txEl>
                                              <p:pRg st="0" end="0"/>
                                            </p:txEl>
                                          </p:spTgt>
                                        </p:tgtEl>
                                        <p:attrNameLst>
                                          <p:attrName>style.visibility</p:attrName>
                                        </p:attrNameLst>
                                      </p:cBhvr>
                                      <p:to>
                                        <p:strVal val="visible"/>
                                      </p:to>
                                    </p:set>
                                    <p:anim calcmode="lin" valueType="num">
                                      <p:cBhvr>
                                        <p:cTn id="54"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55"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56" dur="2000"/>
                                        <p:tgtEl>
                                          <p:spTgt spid="3">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3">
                                            <p:txEl>
                                              <p:pRg st="1" end="1"/>
                                            </p:txEl>
                                          </p:spTgt>
                                        </p:tgtEl>
                                        <p:attrNameLst>
                                          <p:attrName>style.visibility</p:attrName>
                                        </p:attrNameLst>
                                      </p:cBhvr>
                                      <p:to>
                                        <p:strVal val="visible"/>
                                      </p:to>
                                    </p:set>
                                    <p:anim calcmode="lin" valueType="num">
                                      <p:cBhvr>
                                        <p:cTn id="61"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62"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63"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3" grpId="0" uiExpand="1" build="p" bldLvl="5"/>
      <p:bldP spid="10" grpId="0" uiExpand="1" build="p" bldLvl="5"/>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a:extLst>
              <a:ext uri="{FF2B5EF4-FFF2-40B4-BE49-F238E27FC236}">
                <a16:creationId xmlns:a16="http://schemas.microsoft.com/office/drawing/2014/main" id="{813F4470-AB5E-C704-5E1C-D9A4ED4411BC}"/>
              </a:ext>
            </a:extLst>
          </p:cNvPr>
          <p:cNvPicPr>
            <a:picLocks noChangeAspect="1"/>
          </p:cNvPicPr>
          <p:nvPr/>
        </p:nvPicPr>
        <p:blipFill rotWithShape="1">
          <a:blip r:embed="rId2"/>
          <a:srcRect l="50434" r="11939"/>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5" name="Picture 4" descr="A black and white text&#10;&#10;Description automatically generated">
            <a:extLst>
              <a:ext uri="{FF2B5EF4-FFF2-40B4-BE49-F238E27FC236}">
                <a16:creationId xmlns:a16="http://schemas.microsoft.com/office/drawing/2014/main" id="{D6EDC796-D7CC-4FD5-86D1-8DB5E026C522}"/>
              </a:ext>
            </a:extLst>
          </p:cNvPr>
          <p:cNvPicPr>
            <a:picLocks noChangeAspect="1"/>
          </p:cNvPicPr>
          <p:nvPr/>
        </p:nvPicPr>
        <p:blipFill rotWithShape="1">
          <a:blip r:embed="rId3"/>
          <a:srcRect l="6349" t="19868" r="7490" b="28476"/>
          <a:stretch/>
        </p:blipFill>
        <p:spPr>
          <a:xfrm>
            <a:off x="0" y="182880"/>
            <a:ext cx="2505815" cy="594360"/>
          </a:xfrm>
          <a:prstGeom prst="rect">
            <a:avLst/>
          </a:prstGeom>
        </p:spPr>
      </p:pic>
      <p:sp>
        <p:nvSpPr>
          <p:cNvPr id="6" name="TextBox 5">
            <a:extLst>
              <a:ext uri="{FF2B5EF4-FFF2-40B4-BE49-F238E27FC236}">
                <a16:creationId xmlns:a16="http://schemas.microsoft.com/office/drawing/2014/main" id="{6AB7820C-BCFE-E077-F217-BC624A3403E9}"/>
              </a:ext>
            </a:extLst>
          </p:cNvPr>
          <p:cNvSpPr txBox="1"/>
          <p:nvPr/>
        </p:nvSpPr>
        <p:spPr>
          <a:xfrm>
            <a:off x="2971800" y="0"/>
            <a:ext cx="6172200" cy="830997"/>
          </a:xfrm>
          <a:prstGeom prst="rect">
            <a:avLst/>
          </a:prstGeom>
          <a:noFill/>
        </p:spPr>
        <p:txBody>
          <a:bodyPr wrap="square" rtlCol="0">
            <a:spAutoFit/>
          </a:bodyPr>
          <a:lstStyle/>
          <a:p>
            <a:pPr marL="457200" indent="-457200">
              <a:buFont typeface="+mj-lt"/>
              <a:buAutoNum type="arabicPeriod" startAt="2"/>
            </a:pPr>
            <a:r>
              <a:rPr lang="en-US" sz="2400" dirty="0">
                <a:latin typeface="Arial" panose="020B0604020202020204" pitchFamily="34" charset="0"/>
                <a:cs typeface="Arial" panose="020B0604020202020204" pitchFamily="34" charset="0"/>
              </a:rPr>
              <a:t>What is my attitude toward these divinely approved examples?</a:t>
            </a:r>
          </a:p>
        </p:txBody>
      </p:sp>
      <p:sp>
        <p:nvSpPr>
          <p:cNvPr id="7" name="TextBox 6">
            <a:extLst>
              <a:ext uri="{FF2B5EF4-FFF2-40B4-BE49-F238E27FC236}">
                <a16:creationId xmlns:a16="http://schemas.microsoft.com/office/drawing/2014/main" id="{E10B37AB-5550-E55A-5D76-00277AFF3EF3}"/>
              </a:ext>
            </a:extLst>
          </p:cNvPr>
          <p:cNvSpPr txBox="1"/>
          <p:nvPr/>
        </p:nvSpPr>
        <p:spPr>
          <a:xfrm>
            <a:off x="3851910" y="830997"/>
            <a:ext cx="5289804" cy="830997"/>
          </a:xfrm>
          <a:prstGeom prst="rect">
            <a:avLst/>
          </a:prstGeom>
          <a:noFill/>
        </p:spPr>
        <p:txBody>
          <a:bodyPr wrap="square" rtlCol="0">
            <a:spAutoFit/>
          </a:bodyPr>
          <a:lstStyle/>
          <a:p>
            <a:pPr marL="457200" indent="-457200">
              <a:buFont typeface="+mj-lt"/>
              <a:buAutoNum type="alphaLcParenR"/>
            </a:pPr>
            <a:r>
              <a:rPr lang="en-US" sz="2400" dirty="0">
                <a:latin typeface="Arial" panose="020B0604020202020204" pitchFamily="34" charset="0"/>
                <a:cs typeface="Arial" panose="020B0604020202020204" pitchFamily="34" charset="0"/>
              </a:rPr>
              <a:t>Since I know God approves—then why would I </a:t>
            </a:r>
            <a:r>
              <a:rPr lang="en-US" sz="2400" b="1" u="sng" dirty="0">
                <a:latin typeface="Arial" panose="020B0604020202020204" pitchFamily="34" charset="0"/>
                <a:cs typeface="Arial" panose="020B0604020202020204" pitchFamily="34" charset="0"/>
              </a:rPr>
              <a:t>not</a:t>
            </a:r>
            <a:r>
              <a:rPr lang="en-US" sz="2400" dirty="0">
                <a:latin typeface="Arial" panose="020B0604020202020204" pitchFamily="34" charset="0"/>
                <a:cs typeface="Arial" panose="020B0604020202020204" pitchFamily="34" charset="0"/>
              </a:rPr>
              <a:t> want to follow it?</a:t>
            </a:r>
          </a:p>
        </p:txBody>
      </p:sp>
      <p:sp>
        <p:nvSpPr>
          <p:cNvPr id="8" name="TextBox 7">
            <a:extLst>
              <a:ext uri="{FF2B5EF4-FFF2-40B4-BE49-F238E27FC236}">
                <a16:creationId xmlns:a16="http://schemas.microsoft.com/office/drawing/2014/main" id="{EB218FB5-2949-06B7-514A-6078F56C04E8}"/>
              </a:ext>
            </a:extLst>
          </p:cNvPr>
          <p:cNvSpPr txBox="1"/>
          <p:nvPr/>
        </p:nvSpPr>
        <p:spPr>
          <a:xfrm>
            <a:off x="4556594" y="1681868"/>
            <a:ext cx="4587406" cy="461665"/>
          </a:xfrm>
          <a:prstGeom prst="rect">
            <a:avLst/>
          </a:prstGeom>
          <a:noFill/>
        </p:spPr>
        <p:txBody>
          <a:bodyPr wrap="square" rtlCol="0">
            <a:spAutoFit/>
          </a:bodyPr>
          <a:lstStyle/>
          <a:p>
            <a:pPr marL="457200" indent="-457200">
              <a:buFont typeface="+mj-lt"/>
              <a:buAutoNum type="alphaLcParenR" startAt="2"/>
            </a:pPr>
            <a:r>
              <a:rPr lang="en-US" sz="2400" dirty="0">
                <a:latin typeface="Arial" panose="020B0604020202020204" pitchFamily="34" charset="0"/>
                <a:cs typeface="Arial" panose="020B0604020202020204" pitchFamily="34" charset="0"/>
              </a:rPr>
              <a:t>To ask, “is that example</a:t>
            </a:r>
          </a:p>
        </p:txBody>
      </p:sp>
      <p:sp>
        <p:nvSpPr>
          <p:cNvPr id="10" name="TextBox 9">
            <a:extLst>
              <a:ext uri="{FF2B5EF4-FFF2-40B4-BE49-F238E27FC236}">
                <a16:creationId xmlns:a16="http://schemas.microsoft.com/office/drawing/2014/main" id="{D5E43EA5-221D-105B-13F0-0DD16FFFAA3D}"/>
              </a:ext>
            </a:extLst>
          </p:cNvPr>
          <p:cNvSpPr txBox="1"/>
          <p:nvPr/>
        </p:nvSpPr>
        <p:spPr>
          <a:xfrm>
            <a:off x="4411814" y="2053649"/>
            <a:ext cx="4729900"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binding” is really asking: “do I really have to follow what I know pleases God?”</a:t>
            </a:r>
          </a:p>
        </p:txBody>
      </p:sp>
      <p:sp>
        <p:nvSpPr>
          <p:cNvPr id="11" name="TextBox 10">
            <a:extLst>
              <a:ext uri="{FF2B5EF4-FFF2-40B4-BE49-F238E27FC236}">
                <a16:creationId xmlns:a16="http://schemas.microsoft.com/office/drawing/2014/main" id="{3E220459-8951-E433-448F-61C3D2858BF7}"/>
              </a:ext>
            </a:extLst>
          </p:cNvPr>
          <p:cNvSpPr txBox="1"/>
          <p:nvPr/>
        </p:nvSpPr>
        <p:spPr>
          <a:xfrm>
            <a:off x="4160520" y="3282197"/>
            <a:ext cx="4981194" cy="461665"/>
          </a:xfrm>
          <a:prstGeom prst="rect">
            <a:avLst/>
          </a:prstGeom>
          <a:noFill/>
        </p:spPr>
        <p:txBody>
          <a:bodyPr wrap="square" rtlCol="0">
            <a:spAutoFit/>
          </a:bodyPr>
          <a:lstStyle/>
          <a:p>
            <a:pPr marL="457200" indent="-457200">
              <a:buFont typeface="+mj-lt"/>
              <a:buAutoNum type="arabicPeriod" startAt="3"/>
            </a:pPr>
            <a:r>
              <a:rPr lang="en-US" sz="2400" dirty="0">
                <a:latin typeface="Arial" panose="020B0604020202020204" pitchFamily="34" charset="0"/>
                <a:cs typeface="Arial" panose="020B0604020202020204" pitchFamily="34" charset="0"/>
              </a:rPr>
              <a:t>Incidental details are not to be </a:t>
            </a:r>
          </a:p>
        </p:txBody>
      </p:sp>
      <p:sp>
        <p:nvSpPr>
          <p:cNvPr id="12" name="TextBox 11">
            <a:extLst>
              <a:ext uri="{FF2B5EF4-FFF2-40B4-BE49-F238E27FC236}">
                <a16:creationId xmlns:a16="http://schemas.microsoft.com/office/drawing/2014/main" id="{CA90CC9F-9315-3327-2EAA-9EB89AD1759B}"/>
              </a:ext>
            </a:extLst>
          </p:cNvPr>
          <p:cNvSpPr txBox="1"/>
          <p:nvPr/>
        </p:nvSpPr>
        <p:spPr>
          <a:xfrm>
            <a:off x="3878487" y="3648899"/>
            <a:ext cx="4981194"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considered necessary, Acts 20:7-9.</a:t>
            </a:r>
          </a:p>
        </p:txBody>
      </p:sp>
      <p:sp>
        <p:nvSpPr>
          <p:cNvPr id="14" name="TextBox 13">
            <a:extLst>
              <a:ext uri="{FF2B5EF4-FFF2-40B4-BE49-F238E27FC236}">
                <a16:creationId xmlns:a16="http://schemas.microsoft.com/office/drawing/2014/main" id="{C28E2565-A8F6-E796-43D7-B5D0CF8358C3}"/>
              </a:ext>
            </a:extLst>
          </p:cNvPr>
          <p:cNvSpPr txBox="1"/>
          <p:nvPr/>
        </p:nvSpPr>
        <p:spPr>
          <a:xfrm>
            <a:off x="3949064" y="4130438"/>
            <a:ext cx="5192649" cy="1938992"/>
          </a:xfrm>
          <a:prstGeom prst="rect">
            <a:avLst/>
          </a:prstGeom>
          <a:noFill/>
        </p:spPr>
        <p:txBody>
          <a:bodyPr wrap="square" rtlCol="0">
            <a:spAutoFit/>
          </a:bodyPr>
          <a:lstStyle/>
          <a:p>
            <a:pPr marL="457200" indent="-457200">
              <a:buFont typeface="+mj-lt"/>
              <a:buAutoNum type="arabicPeriod" startAt="4"/>
            </a:pPr>
            <a:r>
              <a:rPr lang="en-US" sz="2400" dirty="0">
                <a:latin typeface="Arial" panose="020B0604020202020204" pitchFamily="34" charset="0"/>
                <a:cs typeface="Arial" panose="020B0604020202020204" pitchFamily="34" charset="0"/>
              </a:rPr>
              <a:t>If I love the Lord, why would I not wish to respect and follow the examples of the apostles and the early church (Jn 13:2-15; Lk 10:25-37).</a:t>
            </a:r>
          </a:p>
        </p:txBody>
      </p:sp>
    </p:spTree>
    <p:extLst>
      <p:ext uri="{BB962C8B-B14F-4D97-AF65-F5344CB8AC3E}">
        <p14:creationId xmlns:p14="http://schemas.microsoft.com/office/powerpoint/2010/main" val="1709317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2000" fill="hold"/>
                                        <p:tgtEl>
                                          <p:spTgt spid="8"/>
                                        </p:tgtEl>
                                        <p:attrNameLst>
                                          <p:attrName>ppt_w</p:attrName>
                                        </p:attrNameLst>
                                      </p:cBhvr>
                                      <p:tavLst>
                                        <p:tav tm="0">
                                          <p:val>
                                            <p:strVal val="#ppt_w*0.70"/>
                                          </p:val>
                                        </p:tav>
                                        <p:tav tm="100000">
                                          <p:val>
                                            <p:strVal val="#ppt_w"/>
                                          </p:val>
                                        </p:tav>
                                      </p:tavLst>
                                    </p:anim>
                                    <p:anim calcmode="lin" valueType="num">
                                      <p:cBhvr>
                                        <p:cTn id="15" dur="2000" fill="hold"/>
                                        <p:tgtEl>
                                          <p:spTgt spid="8"/>
                                        </p:tgtEl>
                                        <p:attrNameLst>
                                          <p:attrName>ppt_h</p:attrName>
                                        </p:attrNameLst>
                                      </p:cBhvr>
                                      <p:tavLst>
                                        <p:tav tm="0">
                                          <p:val>
                                            <p:strVal val="#ppt_h"/>
                                          </p:val>
                                        </p:tav>
                                        <p:tav tm="100000">
                                          <p:val>
                                            <p:strVal val="#ppt_h"/>
                                          </p:val>
                                        </p:tav>
                                      </p:tavLst>
                                    </p:anim>
                                    <p:animEffect transition="in" filter="fade">
                                      <p:cBhvr>
                                        <p:cTn id="16" dur="2000"/>
                                        <p:tgtEl>
                                          <p:spTgt spid="8"/>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2000" fill="hold"/>
                                        <p:tgtEl>
                                          <p:spTgt spid="10"/>
                                        </p:tgtEl>
                                        <p:attrNameLst>
                                          <p:attrName>ppt_w</p:attrName>
                                        </p:attrNameLst>
                                      </p:cBhvr>
                                      <p:tavLst>
                                        <p:tav tm="0">
                                          <p:val>
                                            <p:strVal val="#ppt_w*0.70"/>
                                          </p:val>
                                        </p:tav>
                                        <p:tav tm="100000">
                                          <p:val>
                                            <p:strVal val="#ppt_w"/>
                                          </p:val>
                                        </p:tav>
                                      </p:tavLst>
                                    </p:anim>
                                    <p:anim calcmode="lin" valueType="num">
                                      <p:cBhvr>
                                        <p:cTn id="20" dur="2000" fill="hold"/>
                                        <p:tgtEl>
                                          <p:spTgt spid="10"/>
                                        </p:tgtEl>
                                        <p:attrNameLst>
                                          <p:attrName>ppt_h</p:attrName>
                                        </p:attrNameLst>
                                      </p:cBhvr>
                                      <p:tavLst>
                                        <p:tav tm="0">
                                          <p:val>
                                            <p:strVal val="#ppt_h"/>
                                          </p:val>
                                        </p:tav>
                                        <p:tav tm="100000">
                                          <p:val>
                                            <p:strVal val="#ppt_h"/>
                                          </p:val>
                                        </p:tav>
                                      </p:tavLst>
                                    </p:anim>
                                    <p:animEffect transition="in" filter="fade">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2000" fill="hold"/>
                                        <p:tgtEl>
                                          <p:spTgt spid="11"/>
                                        </p:tgtEl>
                                        <p:attrNameLst>
                                          <p:attrName>ppt_w</p:attrName>
                                        </p:attrNameLst>
                                      </p:cBhvr>
                                      <p:tavLst>
                                        <p:tav tm="0">
                                          <p:val>
                                            <p:strVal val="#ppt_w*0.70"/>
                                          </p:val>
                                        </p:tav>
                                        <p:tav tm="100000">
                                          <p:val>
                                            <p:strVal val="#ppt_w"/>
                                          </p:val>
                                        </p:tav>
                                      </p:tavLst>
                                    </p:anim>
                                    <p:anim calcmode="lin" valueType="num">
                                      <p:cBhvr>
                                        <p:cTn id="27" dur="2000" fill="hold"/>
                                        <p:tgtEl>
                                          <p:spTgt spid="11"/>
                                        </p:tgtEl>
                                        <p:attrNameLst>
                                          <p:attrName>ppt_h</p:attrName>
                                        </p:attrNameLst>
                                      </p:cBhvr>
                                      <p:tavLst>
                                        <p:tav tm="0">
                                          <p:val>
                                            <p:strVal val="#ppt_h"/>
                                          </p:val>
                                        </p:tav>
                                        <p:tav tm="100000">
                                          <p:val>
                                            <p:strVal val="#ppt_h"/>
                                          </p:val>
                                        </p:tav>
                                      </p:tavLst>
                                    </p:anim>
                                    <p:animEffect transition="in" filter="fade">
                                      <p:cBhvr>
                                        <p:cTn id="28" dur="2000"/>
                                        <p:tgtEl>
                                          <p:spTgt spid="11"/>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2000" fill="hold"/>
                                        <p:tgtEl>
                                          <p:spTgt spid="12"/>
                                        </p:tgtEl>
                                        <p:attrNameLst>
                                          <p:attrName>ppt_w</p:attrName>
                                        </p:attrNameLst>
                                      </p:cBhvr>
                                      <p:tavLst>
                                        <p:tav tm="0">
                                          <p:val>
                                            <p:strVal val="#ppt_w*0.70"/>
                                          </p:val>
                                        </p:tav>
                                        <p:tav tm="100000">
                                          <p:val>
                                            <p:strVal val="#ppt_w"/>
                                          </p:val>
                                        </p:tav>
                                      </p:tavLst>
                                    </p:anim>
                                    <p:anim calcmode="lin" valueType="num">
                                      <p:cBhvr>
                                        <p:cTn id="32" dur="2000" fill="hold"/>
                                        <p:tgtEl>
                                          <p:spTgt spid="12"/>
                                        </p:tgtEl>
                                        <p:attrNameLst>
                                          <p:attrName>ppt_h</p:attrName>
                                        </p:attrNameLst>
                                      </p:cBhvr>
                                      <p:tavLst>
                                        <p:tav tm="0">
                                          <p:val>
                                            <p:strVal val="#ppt_h"/>
                                          </p:val>
                                        </p:tav>
                                        <p:tav tm="100000">
                                          <p:val>
                                            <p:strVal val="#ppt_h"/>
                                          </p:val>
                                        </p:tav>
                                      </p:tavLst>
                                    </p:anim>
                                    <p:animEffect transition="in" filter="fade">
                                      <p:cBhvr>
                                        <p:cTn id="33" dur="2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000" fill="hold"/>
                                        <p:tgtEl>
                                          <p:spTgt spid="14"/>
                                        </p:tgtEl>
                                        <p:attrNameLst>
                                          <p:attrName>ppt_w</p:attrName>
                                        </p:attrNameLst>
                                      </p:cBhvr>
                                      <p:tavLst>
                                        <p:tav tm="0">
                                          <p:val>
                                            <p:strVal val="#ppt_w*0.70"/>
                                          </p:val>
                                        </p:tav>
                                        <p:tav tm="100000">
                                          <p:val>
                                            <p:strVal val="#ppt_w"/>
                                          </p:val>
                                        </p:tav>
                                      </p:tavLst>
                                    </p:anim>
                                    <p:anim calcmode="lin" valueType="num">
                                      <p:cBhvr>
                                        <p:cTn id="39" dur="2000" fill="hold"/>
                                        <p:tgtEl>
                                          <p:spTgt spid="14"/>
                                        </p:tgtEl>
                                        <p:attrNameLst>
                                          <p:attrName>ppt_h</p:attrName>
                                        </p:attrNameLst>
                                      </p:cBhvr>
                                      <p:tavLst>
                                        <p:tav tm="0">
                                          <p:val>
                                            <p:strVal val="#ppt_h"/>
                                          </p:val>
                                        </p:tav>
                                        <p:tav tm="100000">
                                          <p:val>
                                            <p:strVal val="#ppt_h"/>
                                          </p:val>
                                        </p:tav>
                                      </p:tavLst>
                                    </p:anim>
                                    <p:animEffect transition="in" filter="fade">
                                      <p:cBhvr>
                                        <p:cTn id="4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sign with blue text&#10;&#10;Description automatically generated">
            <a:extLst>
              <a:ext uri="{FF2B5EF4-FFF2-40B4-BE49-F238E27FC236}">
                <a16:creationId xmlns:a16="http://schemas.microsoft.com/office/drawing/2014/main" id="{16354B12-7A90-BDEE-8938-781117F646E2}"/>
              </a:ext>
            </a:extLst>
          </p:cNvPr>
          <p:cNvPicPr>
            <a:picLocks noChangeAspect="1"/>
          </p:cNvPicPr>
          <p:nvPr/>
        </p:nvPicPr>
        <p:blipFill rotWithShape="1">
          <a:blip r:embed="rId2"/>
          <a:srcRect t="1754"/>
          <a:stretch/>
        </p:blipFill>
        <p:spPr>
          <a:xfrm>
            <a:off x="342900" y="1465798"/>
            <a:ext cx="8458200" cy="3926403"/>
          </a:xfrm>
          <a:prstGeom prst="rect">
            <a:avLst/>
          </a:prstGeom>
        </p:spPr>
      </p:pic>
      <p:sp>
        <p:nvSpPr>
          <p:cNvPr id="10" name="Rectangle 9">
            <a:extLst>
              <a:ext uri="{FF2B5EF4-FFF2-40B4-BE49-F238E27FC236}">
                <a16:creationId xmlns:a16="http://schemas.microsoft.com/office/drawing/2014/main" id="{FF65D789-F770-D58C-6BCE-7A560E688416}"/>
              </a:ext>
            </a:extLst>
          </p:cNvPr>
          <p:cNvSpPr/>
          <p:nvPr/>
        </p:nvSpPr>
        <p:spPr>
          <a:xfrm>
            <a:off x="3123305" y="355425"/>
            <a:ext cx="5923288" cy="923330"/>
          </a:xfrm>
          <a:prstGeom prst="rect">
            <a:avLst/>
          </a:prstGeom>
          <a:noFill/>
        </p:spPr>
        <p:txBody>
          <a:bodyPr wrap="none" lIns="91440" tIns="45720" rIns="91440" bIns="45720">
            <a:spAutoFit/>
          </a:bodyPr>
          <a:lstStyle/>
          <a:p>
            <a:pPr algn="ctr"/>
            <a:r>
              <a:rPr lang="en-US" sz="5400" b="0" cap="none" spc="-15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UNDERSTANDING</a:t>
            </a:r>
          </a:p>
        </p:txBody>
      </p:sp>
    </p:spTree>
    <p:extLst>
      <p:ext uri="{BB962C8B-B14F-4D97-AF65-F5344CB8AC3E}">
        <p14:creationId xmlns:p14="http://schemas.microsoft.com/office/powerpoint/2010/main" val="3468780817"/>
      </p:ext>
    </p:extLst>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statue of a person with scales and gavel&#10;&#10;Description automatically generated">
            <a:extLst>
              <a:ext uri="{FF2B5EF4-FFF2-40B4-BE49-F238E27FC236}">
                <a16:creationId xmlns:a16="http://schemas.microsoft.com/office/drawing/2014/main" id="{D8FF877D-34AC-9E62-1F49-EB79C6CEBE57}"/>
              </a:ext>
            </a:extLst>
          </p:cNvPr>
          <p:cNvPicPr>
            <a:picLocks noChangeAspect="1"/>
          </p:cNvPicPr>
          <p:nvPr/>
        </p:nvPicPr>
        <p:blipFill>
          <a:blip r:embed="rId2"/>
          <a:stretch>
            <a:fillRect/>
          </a:stretch>
        </p:blipFill>
        <p:spPr>
          <a:xfrm>
            <a:off x="386369" y="457200"/>
            <a:ext cx="8371262" cy="5943600"/>
          </a:xfrm>
          <a:prstGeom prst="rect">
            <a:avLst/>
          </a:prstGeom>
        </p:spPr>
      </p:pic>
    </p:spTree>
    <p:extLst>
      <p:ext uri="{BB962C8B-B14F-4D97-AF65-F5344CB8AC3E}">
        <p14:creationId xmlns:p14="http://schemas.microsoft.com/office/powerpoint/2010/main" val="165780191"/>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white sign with blue text&#10;&#10;Description automatically generated">
            <a:extLst>
              <a:ext uri="{FF2B5EF4-FFF2-40B4-BE49-F238E27FC236}">
                <a16:creationId xmlns:a16="http://schemas.microsoft.com/office/drawing/2014/main" id="{B5998702-28C7-E4F9-415F-51E007EE3512}"/>
              </a:ext>
            </a:extLst>
          </p:cNvPr>
          <p:cNvPicPr>
            <a:picLocks noChangeAspect="1"/>
          </p:cNvPicPr>
          <p:nvPr/>
        </p:nvPicPr>
        <p:blipFill rotWithShape="1">
          <a:blip r:embed="rId2"/>
          <a:srcRect t="9856" b="426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Rectangle 5">
            <a:extLst>
              <a:ext uri="{FF2B5EF4-FFF2-40B4-BE49-F238E27FC236}">
                <a16:creationId xmlns:a16="http://schemas.microsoft.com/office/drawing/2014/main" id="{7AF3EC67-AA56-79FB-86A8-4D6BA203546A}"/>
              </a:ext>
            </a:extLst>
          </p:cNvPr>
          <p:cNvSpPr/>
          <p:nvPr/>
        </p:nvSpPr>
        <p:spPr>
          <a:xfrm rot="20304420">
            <a:off x="148244" y="457335"/>
            <a:ext cx="971740" cy="830997"/>
          </a:xfrm>
          <a:prstGeom prst="rect">
            <a:avLst/>
          </a:prstGeom>
          <a:noFill/>
        </p:spPr>
        <p:txBody>
          <a:bodyPr wrap="none" lIns="91440" tIns="45720" rIns="91440" bIns="45720">
            <a:spAutoFit/>
          </a:bodyPr>
          <a:lstStyle/>
          <a:p>
            <a:pPr algn="ctr"/>
            <a:r>
              <a:rPr lang="en-US" sz="4800" b="1" cap="none" spc="0" dirty="0">
                <a:ln w="0"/>
                <a:solidFill>
                  <a:srgbClr val="262526"/>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By</a:t>
            </a:r>
            <a:endParaRPr lang="en-US" sz="6600" b="1" cap="none" spc="0" dirty="0">
              <a:ln w="0"/>
              <a:solidFill>
                <a:srgbClr val="262526"/>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EC32221-06AD-AC35-E31E-821E9637D706}"/>
              </a:ext>
            </a:extLst>
          </p:cNvPr>
          <p:cNvSpPr txBox="1"/>
          <p:nvPr/>
        </p:nvSpPr>
        <p:spPr>
          <a:xfrm>
            <a:off x="3348990" y="2890764"/>
            <a:ext cx="5795010" cy="584775"/>
          </a:xfrm>
          <a:prstGeom prst="rect">
            <a:avLst/>
          </a:prstGeom>
          <a:noFill/>
        </p:spPr>
        <p:txBody>
          <a:bodyPr wrap="square" rtlCol="0">
            <a:spAutoFit/>
          </a:bodyPr>
          <a:lstStyle/>
          <a:p>
            <a:r>
              <a:rPr lang="en-US" sz="3200" b="1" dirty="0">
                <a:solidFill>
                  <a:srgbClr val="0B1A53"/>
                </a:solidFill>
                <a:latin typeface="Arial" panose="020B0604020202020204" pitchFamily="34" charset="0"/>
                <a:cs typeface="Arial" panose="020B0604020202020204" pitchFamily="34" charset="0"/>
              </a:rPr>
              <a:t>One can know &amp; Understand</a:t>
            </a:r>
          </a:p>
        </p:txBody>
      </p:sp>
      <p:sp>
        <p:nvSpPr>
          <p:cNvPr id="8" name="TextBox 7">
            <a:extLst>
              <a:ext uri="{FF2B5EF4-FFF2-40B4-BE49-F238E27FC236}">
                <a16:creationId xmlns:a16="http://schemas.microsoft.com/office/drawing/2014/main" id="{D8505744-C0C4-944B-5A2C-AD2C27A67E7C}"/>
              </a:ext>
            </a:extLst>
          </p:cNvPr>
          <p:cNvSpPr txBox="1"/>
          <p:nvPr/>
        </p:nvSpPr>
        <p:spPr>
          <a:xfrm>
            <a:off x="0" y="3622105"/>
            <a:ext cx="9144000" cy="3046988"/>
          </a:xfrm>
          <a:prstGeom prst="rect">
            <a:avLst/>
          </a:prstGeom>
          <a:noFill/>
        </p:spPr>
        <p:txBody>
          <a:bodyPr wrap="square" rtlCol="0">
            <a:spAutoFit/>
          </a:bodyPr>
          <a:lstStyle/>
          <a:p>
            <a:pPr algn="l"/>
            <a:r>
              <a:rPr lang="en-US" sz="2400" b="0" i="0" u="sng" strike="noStrike" dirty="0">
                <a:solidFill>
                  <a:srgbClr val="C00000"/>
                </a:solidFill>
                <a:effectLst/>
                <a:latin typeface="Arial" panose="020B0604020202020204" pitchFamily="34" charset="0"/>
                <a:cs typeface="Arial" panose="020B0604020202020204" pitchFamily="34" charset="0"/>
              </a:rPr>
              <a:t>John was to draw a necessary inference</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b="0" u="none" strike="noStrike" dirty="0">
                <a:solidFill>
                  <a:srgbClr val="000000"/>
                </a:solidFill>
                <a:effectLst/>
                <a:latin typeface="Arial" panose="020B0604020202020204" pitchFamily="34" charset="0"/>
                <a:cs typeface="Arial" panose="020B0604020202020204" pitchFamily="34" charset="0"/>
              </a:rPr>
              <a:t>“And when John had heard in prison about the works of Christ, he sent two of his disciples and said to Him, are You the Coming One, or do we look for another? Jesus answered and said to them, go and tell John the things which you hear and see: The blind see and the lame walk; the lepers are cleansed and the deaf hear; the dead are raised up and the poor have the gospel preached to them. And blessed is he who is not offended because of Me” (Matt 11:3-5).</a:t>
            </a:r>
          </a:p>
        </p:txBody>
      </p:sp>
      <p:sp>
        <p:nvSpPr>
          <p:cNvPr id="9" name="TextBox 8">
            <a:extLst>
              <a:ext uri="{FF2B5EF4-FFF2-40B4-BE49-F238E27FC236}">
                <a16:creationId xmlns:a16="http://schemas.microsoft.com/office/drawing/2014/main" id="{A3819AC2-CDD6-DFEF-4B6B-487018739064}"/>
              </a:ext>
            </a:extLst>
          </p:cNvPr>
          <p:cNvSpPr txBox="1"/>
          <p:nvPr/>
        </p:nvSpPr>
        <p:spPr>
          <a:xfrm>
            <a:off x="0" y="3622105"/>
            <a:ext cx="9144000" cy="2308324"/>
          </a:xfrm>
          <a:prstGeom prst="rect">
            <a:avLst/>
          </a:prstGeom>
          <a:noFill/>
        </p:spPr>
        <p:txBody>
          <a:bodyPr wrap="square" rtlCol="0">
            <a:spAutoFit/>
          </a:bodyPr>
          <a:lstStyle/>
          <a:p>
            <a:r>
              <a:rPr lang="en-US" sz="2400" b="0" i="0" u="sng" strike="noStrike" dirty="0">
                <a:solidFill>
                  <a:srgbClr val="C00000"/>
                </a:solidFill>
                <a:effectLst/>
                <a:latin typeface="Arial" panose="020B0604020202020204" pitchFamily="34" charset="0"/>
                <a:cs typeface="Arial" panose="020B0604020202020204" pitchFamily="34" charset="0"/>
              </a:rPr>
              <a:t>These Christians were to draw a necessary inference</a:t>
            </a: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“For the priesthood being changed, of necessity there is also a change of the law. For He of whom these things are spoken belongs to another tribe, from which no man has officiated at the altar. For it is evident that our Lord arose from Judah, of which tribe Moses spoke nothing concerning priesthood</a:t>
            </a:r>
            <a:r>
              <a:rPr lang="en-US" sz="2400" b="0" u="none" strike="noStrike" dirty="0">
                <a:solidFill>
                  <a:srgbClr val="000000"/>
                </a:solidFill>
                <a:effectLst/>
                <a:latin typeface="Arial" panose="020B0604020202020204" pitchFamily="34" charset="0"/>
                <a:cs typeface="Arial" panose="020B0604020202020204" pitchFamily="34" charset="0"/>
              </a:rPr>
              <a:t>” (Heb 7:12-14).</a:t>
            </a:r>
          </a:p>
        </p:txBody>
      </p:sp>
    </p:spTree>
    <p:extLst>
      <p:ext uri="{BB962C8B-B14F-4D97-AF65-F5344CB8AC3E}">
        <p14:creationId xmlns:p14="http://schemas.microsoft.com/office/powerpoint/2010/main" val="422885802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0.70"/>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Effect transition="in" filter="fade">
                                      <p:cBhvr>
                                        <p:cTn id="9" dur="2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grpId="1" nodeType="clickEffect">
                                  <p:stCondLst>
                                    <p:cond delay="0"/>
                                  </p:stCondLst>
                                  <p:childTnLst>
                                    <p:animEffect transition="out" filter="barn(inVertical)">
                                      <p:cBhvr>
                                        <p:cTn id="13" dur="1000"/>
                                        <p:tgtEl>
                                          <p:spTgt spid="8"/>
                                        </p:tgtEl>
                                      </p:cBhvr>
                                    </p:animEffect>
                                    <p:set>
                                      <p:cBhvr>
                                        <p:cTn id="14" dur="1" fill="hold">
                                          <p:stCondLst>
                                            <p:cond delay="999"/>
                                          </p:stCondLst>
                                        </p:cTn>
                                        <p:tgtEl>
                                          <p:spTgt spid="8"/>
                                        </p:tgtEl>
                                        <p:attrNameLst>
                                          <p:attrName>style.visibility</p:attrName>
                                        </p:attrNameLst>
                                      </p:cBhvr>
                                      <p:to>
                                        <p:strVal val="hidden"/>
                                      </p:to>
                                    </p:se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0" fill="hold"/>
                                        <p:tgtEl>
                                          <p:spTgt spid="9"/>
                                        </p:tgtEl>
                                        <p:attrNameLst>
                                          <p:attrName>ppt_w</p:attrName>
                                        </p:attrNameLst>
                                      </p:cBhvr>
                                      <p:tavLst>
                                        <p:tav tm="0">
                                          <p:val>
                                            <p:strVal val="#ppt_w*0.70"/>
                                          </p:val>
                                        </p:tav>
                                        <p:tav tm="100000">
                                          <p:val>
                                            <p:strVal val="#ppt_w"/>
                                          </p:val>
                                        </p:tav>
                                      </p:tavLst>
                                    </p:anim>
                                    <p:anim calcmode="lin" valueType="num">
                                      <p:cBhvr>
                                        <p:cTn id="18" dur="2000" fill="hold"/>
                                        <p:tgtEl>
                                          <p:spTgt spid="9"/>
                                        </p:tgtEl>
                                        <p:attrNameLst>
                                          <p:attrName>ppt_h</p:attrName>
                                        </p:attrNameLst>
                                      </p:cBhvr>
                                      <p:tavLst>
                                        <p:tav tm="0">
                                          <p:val>
                                            <p:strVal val="#ppt_h"/>
                                          </p:val>
                                        </p:tav>
                                        <p:tav tm="100000">
                                          <p:val>
                                            <p:strVal val="#ppt_h"/>
                                          </p:val>
                                        </p:tav>
                                      </p:tavLst>
                                    </p:anim>
                                    <p:animEffect transition="in" filter="fade">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F930EA-7886-0A20-E886-1C150C9FC813}"/>
            </a:ext>
          </a:extLst>
        </p:cNvPr>
        <p:cNvGrpSpPr/>
        <p:nvPr/>
      </p:nvGrpSpPr>
      <p:grpSpPr>
        <a:xfrm>
          <a:off x="0" y="0"/>
          <a:ext cx="0" cy="0"/>
          <a:chOff x="0" y="0"/>
          <a:chExt cx="0" cy="0"/>
        </a:xfrm>
      </p:grpSpPr>
      <p:pic>
        <p:nvPicPr>
          <p:cNvPr id="4" name="Picture 3" descr="A white sign with blue text&#10;&#10;Description automatically generated">
            <a:extLst>
              <a:ext uri="{FF2B5EF4-FFF2-40B4-BE49-F238E27FC236}">
                <a16:creationId xmlns:a16="http://schemas.microsoft.com/office/drawing/2014/main" id="{A250C91E-4B19-EC39-0D9B-82594BB8E949}"/>
              </a:ext>
            </a:extLst>
          </p:cNvPr>
          <p:cNvPicPr>
            <a:picLocks noChangeAspect="1"/>
          </p:cNvPicPr>
          <p:nvPr/>
        </p:nvPicPr>
        <p:blipFill rotWithShape="1">
          <a:blip r:embed="rId2"/>
          <a:srcRect t="9856" b="426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Rectangle 5">
            <a:extLst>
              <a:ext uri="{FF2B5EF4-FFF2-40B4-BE49-F238E27FC236}">
                <a16:creationId xmlns:a16="http://schemas.microsoft.com/office/drawing/2014/main" id="{D5D94B80-30FA-27C5-C4B9-DBF7DAFD8CDC}"/>
              </a:ext>
            </a:extLst>
          </p:cNvPr>
          <p:cNvSpPr/>
          <p:nvPr/>
        </p:nvSpPr>
        <p:spPr>
          <a:xfrm rot="20304420">
            <a:off x="148244" y="457335"/>
            <a:ext cx="971740" cy="830997"/>
          </a:xfrm>
          <a:prstGeom prst="rect">
            <a:avLst/>
          </a:prstGeom>
          <a:noFill/>
        </p:spPr>
        <p:txBody>
          <a:bodyPr wrap="none" lIns="91440" tIns="45720" rIns="91440" bIns="45720">
            <a:spAutoFit/>
          </a:bodyPr>
          <a:lstStyle/>
          <a:p>
            <a:pPr algn="ctr"/>
            <a:r>
              <a:rPr lang="en-US" sz="4800" b="1" cap="none" spc="0" dirty="0">
                <a:ln w="0"/>
                <a:solidFill>
                  <a:srgbClr val="262526"/>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By</a:t>
            </a:r>
            <a:endParaRPr lang="en-US" sz="6600" b="1" cap="none" spc="0" dirty="0">
              <a:ln w="0"/>
              <a:solidFill>
                <a:srgbClr val="262526"/>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AEA09C8-43CA-EF9E-4F80-EC2EA839885C}"/>
              </a:ext>
            </a:extLst>
          </p:cNvPr>
          <p:cNvSpPr txBox="1"/>
          <p:nvPr/>
        </p:nvSpPr>
        <p:spPr>
          <a:xfrm>
            <a:off x="3348990" y="2890764"/>
            <a:ext cx="5795010" cy="584775"/>
          </a:xfrm>
          <a:prstGeom prst="rect">
            <a:avLst/>
          </a:prstGeom>
          <a:noFill/>
        </p:spPr>
        <p:txBody>
          <a:bodyPr wrap="square" rtlCol="0">
            <a:spAutoFit/>
          </a:bodyPr>
          <a:lstStyle/>
          <a:p>
            <a:r>
              <a:rPr lang="en-US" sz="3200" b="1" dirty="0">
                <a:solidFill>
                  <a:srgbClr val="0B1A53"/>
                </a:solidFill>
                <a:latin typeface="Arial" panose="020B0604020202020204" pitchFamily="34" charset="0"/>
                <a:cs typeface="Arial" panose="020B0604020202020204" pitchFamily="34" charset="0"/>
              </a:rPr>
              <a:t>One can know &amp; Understand</a:t>
            </a:r>
          </a:p>
        </p:txBody>
      </p:sp>
      <p:sp>
        <p:nvSpPr>
          <p:cNvPr id="2" name="TextBox 1">
            <a:extLst>
              <a:ext uri="{FF2B5EF4-FFF2-40B4-BE49-F238E27FC236}">
                <a16:creationId xmlns:a16="http://schemas.microsoft.com/office/drawing/2014/main" id="{058AF4D0-DB6C-2614-2207-0E79A5719373}"/>
              </a:ext>
            </a:extLst>
          </p:cNvPr>
          <p:cNvSpPr txBox="1"/>
          <p:nvPr/>
        </p:nvSpPr>
        <p:spPr>
          <a:xfrm>
            <a:off x="0" y="3576385"/>
            <a:ext cx="9144000" cy="2985433"/>
          </a:xfrm>
          <a:prstGeom prst="rect">
            <a:avLst/>
          </a:prstGeom>
          <a:noFill/>
        </p:spPr>
        <p:txBody>
          <a:bodyPr wrap="square" rtlCol="0">
            <a:spAutoFit/>
          </a:bodyPr>
          <a:lstStyle/>
          <a:p>
            <a:pPr marL="342900" indent="-342900">
              <a:spcAft>
                <a:spcPts val="800"/>
              </a:spcAft>
              <a:buFont typeface="Wingdings" pitchFamily="2" charset="2"/>
              <a:buChar char="§"/>
            </a:pPr>
            <a:r>
              <a:rPr lang="en-US" altLang="en-US" sz="2400" u="sng" dirty="0">
                <a:effectLst>
                  <a:outerShdw blurRad="38100" dist="38100" dir="2700000" algn="tl">
                    <a:srgbClr val="C0C0C0"/>
                  </a:outerShdw>
                </a:effectLst>
              </a:rPr>
              <a:t>Necessary Inferences</a:t>
            </a:r>
            <a:r>
              <a:rPr lang="en-US" altLang="en-US" sz="2400" dirty="0">
                <a:effectLst>
                  <a:outerShdw blurRad="38100" dist="38100" dir="2700000" algn="tl">
                    <a:srgbClr val="C0C0C0"/>
                  </a:outerShdw>
                </a:effectLst>
              </a:rPr>
              <a:t> are conclusions that are logically unavoidable.</a:t>
            </a:r>
          </a:p>
          <a:p>
            <a:pPr marL="342900" indent="-342900">
              <a:spcAft>
                <a:spcPts val="800"/>
              </a:spcAft>
              <a:buFont typeface="Wingdings" pitchFamily="2" charset="2"/>
              <a:buChar char="§"/>
            </a:pPr>
            <a:r>
              <a:rPr lang="en-US" altLang="en-US" sz="2400" dirty="0">
                <a:effectLst>
                  <a:outerShdw blurRad="38100" dist="38100" dir="2700000" algn="tl">
                    <a:srgbClr val="C0C0C0"/>
                  </a:outerShdw>
                </a:effectLst>
              </a:rPr>
              <a:t>The Existence of God is known by means of Necessary Inference, Ac 14:15-17; Rom 1:20.</a:t>
            </a:r>
          </a:p>
          <a:p>
            <a:pPr marL="342900" indent="-342900">
              <a:spcAft>
                <a:spcPts val="800"/>
              </a:spcAft>
              <a:buFont typeface="Wingdings" pitchFamily="2" charset="2"/>
              <a:buChar char="§"/>
            </a:pPr>
            <a:r>
              <a:rPr lang="en-US" altLang="en-US" sz="2400" dirty="0">
                <a:effectLst>
                  <a:outerShdw blurRad="38100" dist="38100" dir="2700000" algn="tl">
                    <a:srgbClr val="C0C0C0"/>
                  </a:outerShdw>
                </a:effectLst>
              </a:rPr>
              <a:t>Cain’s rejected sacrifice is understood by means of Necessary Inference, Gen 4:1-7; Heb 11:4; Rom 10:17; 1 Jn 3:12.</a:t>
            </a:r>
          </a:p>
          <a:p>
            <a:pPr marL="342900" indent="-342900">
              <a:spcAft>
                <a:spcPts val="800"/>
              </a:spcAft>
              <a:buFont typeface="Wingdings" pitchFamily="2" charset="2"/>
              <a:buChar char="§"/>
            </a:pPr>
            <a:r>
              <a:rPr lang="en-US" altLang="en-US" sz="2400" dirty="0">
                <a:effectLst>
                  <a:outerShdw blurRad="38100" dist="38100" dir="2700000" algn="tl">
                    <a:srgbClr val="C0C0C0"/>
                  </a:outerShdw>
                </a:effectLst>
              </a:rPr>
              <a:t>The innocent’s right to remarry is known by means of Necessary Inference, Matt 19:9.</a:t>
            </a:r>
          </a:p>
        </p:txBody>
      </p:sp>
    </p:spTree>
    <p:extLst>
      <p:ext uri="{BB962C8B-B14F-4D97-AF65-F5344CB8AC3E}">
        <p14:creationId xmlns:p14="http://schemas.microsoft.com/office/powerpoint/2010/main" val="3215850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2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2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2" dur="2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3"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CE74C4-D232-91AC-3E68-78AEF70807FD}"/>
            </a:ext>
          </a:extLst>
        </p:cNvPr>
        <p:cNvGrpSpPr/>
        <p:nvPr/>
      </p:nvGrpSpPr>
      <p:grpSpPr>
        <a:xfrm>
          <a:off x="0" y="0"/>
          <a:ext cx="0" cy="0"/>
          <a:chOff x="0" y="0"/>
          <a:chExt cx="0" cy="0"/>
        </a:xfrm>
      </p:grpSpPr>
      <p:pic>
        <p:nvPicPr>
          <p:cNvPr id="4" name="Picture 3" descr="A white sign with blue text&#10;&#10;Description automatically generated">
            <a:extLst>
              <a:ext uri="{FF2B5EF4-FFF2-40B4-BE49-F238E27FC236}">
                <a16:creationId xmlns:a16="http://schemas.microsoft.com/office/drawing/2014/main" id="{1498C040-D840-B2F8-73E8-F113C3E5F7F8}"/>
              </a:ext>
            </a:extLst>
          </p:cNvPr>
          <p:cNvPicPr>
            <a:picLocks noChangeAspect="1"/>
          </p:cNvPicPr>
          <p:nvPr/>
        </p:nvPicPr>
        <p:blipFill rotWithShape="1">
          <a:blip r:embed="rId2"/>
          <a:srcRect t="9856" b="426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Rectangle 5">
            <a:extLst>
              <a:ext uri="{FF2B5EF4-FFF2-40B4-BE49-F238E27FC236}">
                <a16:creationId xmlns:a16="http://schemas.microsoft.com/office/drawing/2014/main" id="{0D34CFC4-F2E0-264F-975F-DE09713C612B}"/>
              </a:ext>
            </a:extLst>
          </p:cNvPr>
          <p:cNvSpPr/>
          <p:nvPr/>
        </p:nvSpPr>
        <p:spPr>
          <a:xfrm rot="20304420">
            <a:off x="148244" y="457335"/>
            <a:ext cx="971740" cy="830997"/>
          </a:xfrm>
          <a:prstGeom prst="rect">
            <a:avLst/>
          </a:prstGeom>
          <a:noFill/>
        </p:spPr>
        <p:txBody>
          <a:bodyPr wrap="none" lIns="91440" tIns="45720" rIns="91440" bIns="45720">
            <a:spAutoFit/>
          </a:bodyPr>
          <a:lstStyle/>
          <a:p>
            <a:pPr algn="ctr"/>
            <a:r>
              <a:rPr lang="en-US" sz="4800" b="1" cap="none" spc="0" dirty="0">
                <a:ln w="0"/>
                <a:solidFill>
                  <a:srgbClr val="262526"/>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By</a:t>
            </a:r>
            <a:endParaRPr lang="en-US" sz="6600" b="1" cap="none" spc="0" dirty="0">
              <a:ln w="0"/>
              <a:solidFill>
                <a:srgbClr val="262526"/>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C711EDA-EEAA-7433-DE5B-3BC95AF31D97}"/>
              </a:ext>
            </a:extLst>
          </p:cNvPr>
          <p:cNvSpPr txBox="1"/>
          <p:nvPr/>
        </p:nvSpPr>
        <p:spPr>
          <a:xfrm>
            <a:off x="3348990" y="2890764"/>
            <a:ext cx="5795010" cy="584775"/>
          </a:xfrm>
          <a:prstGeom prst="rect">
            <a:avLst/>
          </a:prstGeom>
          <a:noFill/>
        </p:spPr>
        <p:txBody>
          <a:bodyPr wrap="square" rtlCol="0">
            <a:spAutoFit/>
          </a:bodyPr>
          <a:lstStyle/>
          <a:p>
            <a:r>
              <a:rPr lang="en-US" sz="3200" b="1" dirty="0">
                <a:solidFill>
                  <a:srgbClr val="0B1A53"/>
                </a:solidFill>
                <a:latin typeface="Arial" panose="020B0604020202020204" pitchFamily="34" charset="0"/>
                <a:cs typeface="Arial" panose="020B0604020202020204" pitchFamily="34" charset="0"/>
              </a:rPr>
              <a:t>One can know &amp; Understand</a:t>
            </a:r>
          </a:p>
        </p:txBody>
      </p:sp>
      <p:sp>
        <p:nvSpPr>
          <p:cNvPr id="2" name="TextBox 1">
            <a:extLst>
              <a:ext uri="{FF2B5EF4-FFF2-40B4-BE49-F238E27FC236}">
                <a16:creationId xmlns:a16="http://schemas.microsoft.com/office/drawing/2014/main" id="{BB36AC29-8CF0-FB34-93BF-6E692FEC5D8B}"/>
              </a:ext>
            </a:extLst>
          </p:cNvPr>
          <p:cNvSpPr txBox="1"/>
          <p:nvPr/>
        </p:nvSpPr>
        <p:spPr>
          <a:xfrm>
            <a:off x="0" y="3484945"/>
            <a:ext cx="9144000" cy="3457357"/>
          </a:xfrm>
          <a:prstGeom prst="rect">
            <a:avLst/>
          </a:prstGeom>
          <a:noFill/>
        </p:spPr>
        <p:txBody>
          <a:bodyPr wrap="square" rtlCol="0">
            <a:spAutoFit/>
          </a:bodyPr>
          <a:lstStyle/>
          <a:p>
            <a:pPr marL="342900" indent="-342900">
              <a:spcAft>
                <a:spcPts val="800"/>
              </a:spcAft>
              <a:buFont typeface="Wingdings" pitchFamily="2" charset="2"/>
              <a:buChar char="§"/>
            </a:pPr>
            <a:r>
              <a:rPr lang="en-US" altLang="en-US" sz="2400" dirty="0">
                <a:effectLst>
                  <a:outerShdw blurRad="38100" dist="38100" dir="2700000" algn="tl">
                    <a:srgbClr val="C0C0C0"/>
                  </a:outerShdw>
                </a:effectLst>
              </a:rPr>
              <a:t>That 21st Century Americans should become Christians, Matt 28:18-20, Acts 17:30-31.</a:t>
            </a:r>
          </a:p>
          <a:p>
            <a:pPr marL="342900" indent="-342900">
              <a:spcAft>
                <a:spcPts val="800"/>
              </a:spcAft>
              <a:buFont typeface="Wingdings" pitchFamily="2" charset="2"/>
              <a:buChar char="§"/>
            </a:pPr>
            <a:r>
              <a:rPr lang="en-US" altLang="en-US" sz="2400" dirty="0">
                <a:effectLst>
                  <a:outerShdw blurRad="38100" dist="38100" dir="2700000" algn="tl">
                    <a:srgbClr val="C0C0C0"/>
                  </a:outerShdw>
                </a:effectLst>
              </a:rPr>
              <a:t>That all believers everywhere are to observe the Lord’s Supper today, Lk 22:15-20; 1 Cor 11:23-34.</a:t>
            </a:r>
          </a:p>
          <a:p>
            <a:pPr marL="342900" indent="-342900">
              <a:spcAft>
                <a:spcPts val="800"/>
              </a:spcAft>
              <a:buFont typeface="Wingdings" pitchFamily="2" charset="2"/>
              <a:buChar char="§"/>
            </a:pPr>
            <a:r>
              <a:rPr lang="en-US" altLang="en-US" sz="2400" dirty="0">
                <a:effectLst>
                  <a:outerShdw blurRad="38100" dist="38100" dir="2700000" algn="tl">
                    <a:srgbClr val="C0C0C0"/>
                  </a:outerShdw>
                </a:effectLst>
              </a:rPr>
              <a:t>That the greatest command is love God with all heart, soul, strength and mind, Matt 22:34-40.</a:t>
            </a:r>
          </a:p>
          <a:p>
            <a:pPr marL="342900" indent="-342900">
              <a:spcAft>
                <a:spcPts val="800"/>
              </a:spcAft>
              <a:buFont typeface="Wingdings" pitchFamily="2" charset="2"/>
              <a:buChar char="§"/>
            </a:pPr>
            <a:r>
              <a:rPr lang="en-US" altLang="en-US" sz="2400" dirty="0">
                <a:effectLst>
                  <a:outerShdw blurRad="38100" dist="38100" dir="2700000" algn="tl">
                    <a:srgbClr val="C0C0C0"/>
                  </a:outerShdw>
                </a:effectLst>
              </a:rPr>
              <a:t>That we should practice the “golden rule,” Matt 7:12.</a:t>
            </a:r>
          </a:p>
          <a:p>
            <a:pPr marL="342900" indent="-342900">
              <a:spcAft>
                <a:spcPts val="800"/>
              </a:spcAft>
              <a:buFont typeface="Wingdings" pitchFamily="2" charset="2"/>
              <a:buChar char="§"/>
            </a:pPr>
            <a:r>
              <a:rPr lang="en-US" altLang="en-US" sz="2400" dirty="0">
                <a:effectLst>
                  <a:outerShdw blurRad="38100" dist="38100" dir="2700000" algn="tl">
                    <a:srgbClr val="C0C0C0"/>
                  </a:outerShdw>
                </a:effectLst>
              </a:rPr>
              <a:t>That I (J.R.) should be baptized, Acts 2:38; Acts 22:16.</a:t>
            </a:r>
          </a:p>
        </p:txBody>
      </p:sp>
    </p:spTree>
    <p:extLst>
      <p:ext uri="{BB962C8B-B14F-4D97-AF65-F5344CB8AC3E}">
        <p14:creationId xmlns:p14="http://schemas.microsoft.com/office/powerpoint/2010/main" val="18228856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2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9" dur="2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30" dur="20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2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6" dur="2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7"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65F718-A538-5824-8A9B-46A9846831A2}"/>
            </a:ext>
          </a:extLst>
        </p:cNvPr>
        <p:cNvGrpSpPr/>
        <p:nvPr/>
      </p:nvGrpSpPr>
      <p:grpSpPr>
        <a:xfrm>
          <a:off x="0" y="0"/>
          <a:ext cx="0" cy="0"/>
          <a:chOff x="0" y="0"/>
          <a:chExt cx="0" cy="0"/>
        </a:xfrm>
      </p:grpSpPr>
      <p:pic>
        <p:nvPicPr>
          <p:cNvPr id="5" name="Content Placeholder 4" descr="A group of clouds in the sky&#10;&#10;Description automatically generated">
            <a:extLst>
              <a:ext uri="{FF2B5EF4-FFF2-40B4-BE49-F238E27FC236}">
                <a16:creationId xmlns:a16="http://schemas.microsoft.com/office/drawing/2014/main" id="{3A7283FA-913E-D8A6-8BF5-072B98CB011E}"/>
              </a:ext>
            </a:extLst>
          </p:cNvPr>
          <p:cNvPicPr>
            <a:picLocks noGrp="1" noChangeAspect="1"/>
          </p:cNvPicPr>
          <p:nvPr>
            <p:ph idx="1"/>
          </p:nvPr>
        </p:nvPicPr>
        <p:blipFill rotWithShape="1">
          <a:blip r:embed="rId2"/>
          <a:srcRect l="10491" r="14510"/>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44DC7D34-BE68-D8ED-EB7A-988F1C396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525"/>
            <a:ext cx="9144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11C2F25-5CC3-A412-CDD7-853913A07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04738" y="3404998"/>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D9C2BD5-9886-3D65-3DE9-242328EBE2FC}"/>
              </a:ext>
            </a:extLst>
          </p:cNvPr>
          <p:cNvPicPr>
            <a:picLocks noChangeAspect="1"/>
          </p:cNvPicPr>
          <p:nvPr/>
        </p:nvPicPr>
        <p:blipFill rotWithShape="1">
          <a:blip r:embed="rId3"/>
          <a:srcRect l="2424" t="12833" r="2019" b="25836"/>
          <a:stretch/>
        </p:blipFill>
        <p:spPr>
          <a:xfrm>
            <a:off x="124263" y="168529"/>
            <a:ext cx="8151488" cy="726066"/>
          </a:xfrm>
          <a:prstGeom prst="rect">
            <a:avLst/>
          </a:prstGeom>
        </p:spPr>
      </p:pic>
      <p:sp>
        <p:nvSpPr>
          <p:cNvPr id="3" name="TextBox 2">
            <a:extLst>
              <a:ext uri="{FF2B5EF4-FFF2-40B4-BE49-F238E27FC236}">
                <a16:creationId xmlns:a16="http://schemas.microsoft.com/office/drawing/2014/main" id="{216399CA-8773-19AE-C36C-DE3D2299E6CB}"/>
              </a:ext>
            </a:extLst>
          </p:cNvPr>
          <p:cNvSpPr txBox="1"/>
          <p:nvPr/>
        </p:nvSpPr>
        <p:spPr>
          <a:xfrm>
            <a:off x="248506" y="4475302"/>
            <a:ext cx="8895494" cy="2169825"/>
          </a:xfrm>
          <a:prstGeom prst="rect">
            <a:avLst/>
          </a:prstGeom>
          <a:solidFill>
            <a:srgbClr val="000000">
              <a:alpha val="50196"/>
            </a:srgbClr>
          </a:solidFill>
        </p:spPr>
        <p:txBody>
          <a:bodyPr wrap="square" rtlCol="0">
            <a:spAutoFit/>
          </a:bodyPr>
          <a:lstStyle/>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dirty="0">
                <a:ln>
                  <a:noFill/>
                </a:ln>
                <a:solidFill>
                  <a:srgbClr val="FFF2CC"/>
                </a:solidFill>
                <a:effectLst/>
                <a:uLnTx/>
                <a:uFillTx/>
                <a:latin typeface="Arial" panose="020B0604020202020204" pitchFamily="34" charset="0"/>
                <a:ea typeface="+mn-ea"/>
                <a:cs typeface="Arial" panose="020B0604020202020204" pitchFamily="34" charset="0"/>
              </a:rPr>
              <a:t>If only commands are binding—then</a:t>
            </a:r>
            <a:r>
              <a:rPr kumimoji="0" lang="en-US" sz="2400" b="0" i="0" u="none" strike="noStrike" kern="1200" cap="none" spc="0" normalizeH="0" noProof="0" dirty="0">
                <a:ln>
                  <a:noFill/>
                </a:ln>
                <a:solidFill>
                  <a:srgbClr val="FFF2CC"/>
                </a:solidFill>
                <a:effectLst/>
                <a:uLnTx/>
                <a:uFillTx/>
                <a:latin typeface="Arial" panose="020B0604020202020204" pitchFamily="34" charset="0"/>
                <a:ea typeface="+mn-ea"/>
                <a:cs typeface="Arial" panose="020B0604020202020204" pitchFamily="34" charset="0"/>
              </a:rPr>
              <a:t> how do we make applications to those commands—if we cannot infer?</a:t>
            </a:r>
          </a:p>
          <a:p>
            <a:pPr>
              <a:spcAft>
                <a:spcPts val="1800"/>
              </a:spcAft>
            </a:pPr>
            <a:r>
              <a:rPr kumimoji="0" lang="en-US" sz="2400" b="0" i="0" u="none" strike="noStrike" kern="1200" cap="none" spc="0" normalizeH="0" baseline="0" noProof="0" dirty="0">
                <a:ln>
                  <a:noFill/>
                </a:ln>
                <a:solidFill>
                  <a:srgbClr val="FFF2CC"/>
                </a:solidFill>
                <a:effectLst/>
                <a:uLnTx/>
                <a:uFillTx/>
                <a:latin typeface="Arial" panose="020B0604020202020204" pitchFamily="34" charset="0"/>
                <a:ea typeface="+mn-ea"/>
                <a:cs typeface="Arial" panose="020B0604020202020204" pitchFamily="34" charset="0"/>
              </a:rPr>
              <a:t>Lk 10:37</a:t>
            </a:r>
            <a:r>
              <a:rPr lang="en-US" sz="2400" dirty="0">
                <a:solidFill>
                  <a:srgbClr val="FFF2CC"/>
                </a:solidFill>
                <a:latin typeface="Arial" panose="020B0604020202020204" pitchFamily="34" charset="0"/>
                <a:cs typeface="Arial" panose="020B0604020202020204" pitchFamily="34" charset="0"/>
              </a:rPr>
              <a:t>, “</a:t>
            </a:r>
            <a:r>
              <a:rPr lang="en-US" sz="2400" i="1" dirty="0">
                <a:solidFill>
                  <a:srgbClr val="FFF2CC"/>
                </a:solidFill>
                <a:latin typeface="Arial" panose="020B0604020202020204" pitchFamily="34" charset="0"/>
                <a:cs typeface="Arial" panose="020B0604020202020204" pitchFamily="34" charset="0"/>
              </a:rPr>
              <a:t>Go and do likewise</a:t>
            </a:r>
            <a:r>
              <a:rPr lang="en-US" sz="2400" dirty="0">
                <a:solidFill>
                  <a:srgbClr val="FFF2CC"/>
                </a:solidFill>
                <a:latin typeface="Arial" panose="020B0604020202020204" pitchFamily="34" charset="0"/>
                <a:cs typeface="Arial" panose="020B0604020202020204" pitchFamily="34" charset="0"/>
              </a:rPr>
              <a:t>.” (Is driving a neighbor’s sick child to the hospital obeying this—or can it only be obeyed by doing exactly what the Samaritan did?)</a:t>
            </a:r>
            <a:endParaRPr kumimoji="0" lang="en-US" sz="2400" b="0" i="0" u="none" strike="noStrike" kern="1200" cap="none" spc="0" normalizeH="0" baseline="0" noProof="0" dirty="0">
              <a:ln>
                <a:noFill/>
              </a:ln>
              <a:solidFill>
                <a:srgbClr val="FFF2C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50661421"/>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0"/>
            <a:ext cx="4571993"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1992"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clouds in the sky&#10;&#10;Description automatically generated">
            <a:extLst>
              <a:ext uri="{FF2B5EF4-FFF2-40B4-BE49-F238E27FC236}">
                <a16:creationId xmlns:a16="http://schemas.microsoft.com/office/drawing/2014/main" id="{D0E439C4-0B1E-A6B6-A5F0-B6AF08607A0E}"/>
              </a:ext>
            </a:extLst>
          </p:cNvPr>
          <p:cNvPicPr>
            <a:picLocks noChangeAspect="1"/>
          </p:cNvPicPr>
          <p:nvPr/>
        </p:nvPicPr>
        <p:blipFill rotWithShape="1">
          <a:blip r:embed="rId2"/>
          <a:srcRect t="5092" r="-2" b="9118"/>
          <a:stretch/>
        </p:blipFill>
        <p:spPr>
          <a:xfrm>
            <a:off x="866667" y="-96819"/>
            <a:ext cx="7417323" cy="3685239"/>
          </a:xfrm>
          <a:prstGeom prst="rect">
            <a:avLst/>
          </a:prstGeom>
        </p:spPr>
      </p:pic>
      <p:sp>
        <p:nvSpPr>
          <p:cNvPr id="16" name="Rectangle 15">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0987" y="4544112"/>
            <a:ext cx="3429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7746BAC-646E-0F29-BE3B-20171DB7DF5F}"/>
              </a:ext>
            </a:extLst>
          </p:cNvPr>
          <p:cNvPicPr>
            <a:picLocks noChangeAspect="1"/>
          </p:cNvPicPr>
          <p:nvPr/>
        </p:nvPicPr>
        <p:blipFill rotWithShape="1">
          <a:blip r:embed="rId3"/>
          <a:srcRect l="2424" t="12833" r="55218" b="25836"/>
          <a:stretch/>
        </p:blipFill>
        <p:spPr>
          <a:xfrm>
            <a:off x="4248" y="3708948"/>
            <a:ext cx="3613347" cy="726066"/>
          </a:xfrm>
          <a:prstGeom prst="rect">
            <a:avLst/>
          </a:prstGeom>
        </p:spPr>
      </p:pic>
      <p:pic>
        <p:nvPicPr>
          <p:cNvPr id="7" name="Picture 6">
            <a:extLst>
              <a:ext uri="{FF2B5EF4-FFF2-40B4-BE49-F238E27FC236}">
                <a16:creationId xmlns:a16="http://schemas.microsoft.com/office/drawing/2014/main" id="{41E9E498-E36A-16E3-18F5-E0EB35C67976}"/>
              </a:ext>
            </a:extLst>
          </p:cNvPr>
          <p:cNvPicPr>
            <a:picLocks noChangeAspect="1"/>
          </p:cNvPicPr>
          <p:nvPr/>
        </p:nvPicPr>
        <p:blipFill rotWithShape="1">
          <a:blip r:embed="rId3"/>
          <a:srcRect l="44385" t="12833" r="34555" b="25836"/>
          <a:stretch/>
        </p:blipFill>
        <p:spPr>
          <a:xfrm>
            <a:off x="164194" y="4595721"/>
            <a:ext cx="2331526" cy="942288"/>
          </a:xfrm>
          <a:prstGeom prst="rect">
            <a:avLst/>
          </a:prstGeom>
        </p:spPr>
      </p:pic>
      <p:pic>
        <p:nvPicPr>
          <p:cNvPr id="8" name="Picture 7">
            <a:extLst>
              <a:ext uri="{FF2B5EF4-FFF2-40B4-BE49-F238E27FC236}">
                <a16:creationId xmlns:a16="http://schemas.microsoft.com/office/drawing/2014/main" id="{6FF12C53-8AA5-BF60-B9F5-30EA9E8E7DF4}"/>
              </a:ext>
            </a:extLst>
          </p:cNvPr>
          <p:cNvPicPr>
            <a:picLocks noChangeAspect="1"/>
          </p:cNvPicPr>
          <p:nvPr/>
        </p:nvPicPr>
        <p:blipFill rotWithShape="1">
          <a:blip r:embed="rId3"/>
          <a:srcRect l="65149" t="12833" r="2019" b="25836"/>
          <a:stretch/>
        </p:blipFill>
        <p:spPr>
          <a:xfrm>
            <a:off x="439432" y="5589270"/>
            <a:ext cx="4079754" cy="1057623"/>
          </a:xfrm>
          <a:prstGeom prst="rect">
            <a:avLst/>
          </a:prstGeom>
        </p:spPr>
      </p:pic>
      <p:sp>
        <p:nvSpPr>
          <p:cNvPr id="10" name="Oval 9">
            <a:extLst>
              <a:ext uri="{FF2B5EF4-FFF2-40B4-BE49-F238E27FC236}">
                <a16:creationId xmlns:a16="http://schemas.microsoft.com/office/drawing/2014/main" id="{7E5D8C49-E8CF-7837-50A0-2804F7BBA905}"/>
              </a:ext>
            </a:extLst>
          </p:cNvPr>
          <p:cNvSpPr/>
          <p:nvPr/>
        </p:nvSpPr>
        <p:spPr>
          <a:xfrm>
            <a:off x="4914900" y="4071981"/>
            <a:ext cx="674370" cy="994884"/>
          </a:xfrm>
          <a:prstGeom prst="ellipse">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BBCFF16-1BA9-2419-5825-B9528451FD0C}"/>
              </a:ext>
            </a:extLst>
          </p:cNvPr>
          <p:cNvSpPr/>
          <p:nvPr/>
        </p:nvSpPr>
        <p:spPr>
          <a:xfrm>
            <a:off x="108767" y="22052"/>
            <a:ext cx="561395" cy="3416320"/>
          </a:xfrm>
          <a:prstGeom prst="rect">
            <a:avLst/>
          </a:prstGeom>
          <a:noFill/>
        </p:spPr>
        <p:txBody>
          <a:bodyPr wrap="squar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rPr>
              <a:t>CENI</a:t>
            </a:r>
          </a:p>
        </p:txBody>
      </p:sp>
      <p:sp>
        <p:nvSpPr>
          <p:cNvPr id="13" name="TextBox 12">
            <a:extLst>
              <a:ext uri="{FF2B5EF4-FFF2-40B4-BE49-F238E27FC236}">
                <a16:creationId xmlns:a16="http://schemas.microsoft.com/office/drawing/2014/main" id="{A63C7E61-263A-1421-409F-43E9D49EF7C5}"/>
              </a:ext>
            </a:extLst>
          </p:cNvPr>
          <p:cNvSpPr txBox="1"/>
          <p:nvPr/>
        </p:nvSpPr>
        <p:spPr>
          <a:xfrm>
            <a:off x="4572000" y="4220571"/>
            <a:ext cx="4571992" cy="2616101"/>
          </a:xfrm>
          <a:prstGeom prst="rect">
            <a:avLst/>
          </a:prstGeom>
          <a:noFill/>
        </p:spPr>
        <p:txBody>
          <a:bodyPr wrap="square" rtlCol="0">
            <a:spAutoFit/>
          </a:bodyPr>
          <a:lstStyle/>
          <a:p>
            <a:pPr marL="342900" indent="-342900">
              <a:spcAft>
                <a:spcPts val="1200"/>
              </a:spcAft>
              <a:buFont typeface="+mj-lt"/>
              <a:buAutoNum type="arabicPeriod"/>
            </a:pPr>
            <a:r>
              <a:rPr lang="en-US" sz="2400" u="sng" dirty="0">
                <a:latin typeface="Arial" panose="020B0604020202020204" pitchFamily="34" charset="0"/>
                <a:cs typeface="Arial" panose="020B0604020202020204" pitchFamily="34" charset="0"/>
              </a:rPr>
              <a:t>God tells us</a:t>
            </a:r>
            <a:r>
              <a:rPr lang="en-US" sz="2400" dirty="0">
                <a:latin typeface="Arial" panose="020B0604020202020204" pitchFamily="34" charset="0"/>
                <a:cs typeface="Arial" panose="020B0604020202020204" pitchFamily="34" charset="0"/>
              </a:rPr>
              <a:t> His Will (Commands / Statements)</a:t>
            </a:r>
          </a:p>
          <a:p>
            <a:pPr marL="342900" indent="-342900">
              <a:spcAft>
                <a:spcPts val="1200"/>
              </a:spcAft>
              <a:buFont typeface="+mj-lt"/>
              <a:buAutoNum type="arabicPeriod"/>
            </a:pPr>
            <a:r>
              <a:rPr lang="en-US" sz="2400" u="sng" dirty="0">
                <a:latin typeface="Arial" panose="020B0604020202020204" pitchFamily="34" charset="0"/>
                <a:cs typeface="Arial" panose="020B0604020202020204" pitchFamily="34" charset="0"/>
              </a:rPr>
              <a:t>God shows us</a:t>
            </a:r>
            <a:r>
              <a:rPr lang="en-US" sz="2400" dirty="0">
                <a:latin typeface="Arial" panose="020B0604020202020204" pitchFamily="34" charset="0"/>
                <a:cs typeface="Arial" panose="020B0604020202020204" pitchFamily="34" charset="0"/>
              </a:rPr>
              <a:t> His Will (Examples / Models)</a:t>
            </a:r>
          </a:p>
          <a:p>
            <a:pPr marL="342900" indent="-342900">
              <a:spcAft>
                <a:spcPts val="1200"/>
              </a:spcAft>
              <a:buFont typeface="+mj-lt"/>
              <a:buAutoNum type="arabicPeriod"/>
            </a:pPr>
            <a:r>
              <a:rPr lang="en-US" sz="2400" u="sng" dirty="0">
                <a:latin typeface="Arial" panose="020B0604020202020204" pitchFamily="34" charset="0"/>
                <a:cs typeface="Arial" panose="020B0604020202020204" pitchFamily="34" charset="0"/>
              </a:rPr>
              <a:t>God implies to us</a:t>
            </a:r>
            <a:r>
              <a:rPr lang="en-US" sz="2400" dirty="0">
                <a:latin typeface="Arial" panose="020B0604020202020204" pitchFamily="34" charset="0"/>
                <a:cs typeface="Arial" panose="020B0604020202020204" pitchFamily="34" charset="0"/>
              </a:rPr>
              <a:t> His Will (Principles / Gestures)</a:t>
            </a:r>
            <a:endParaRPr lang="en-US"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BA07D75E-6197-1BBD-03E1-32B476A618CE}"/>
              </a:ext>
            </a:extLst>
          </p:cNvPr>
          <p:cNvSpPr/>
          <p:nvPr/>
        </p:nvSpPr>
        <p:spPr>
          <a:xfrm>
            <a:off x="4624814" y="3689844"/>
            <a:ext cx="414825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3 Basic Ways of Communication</a:t>
            </a:r>
          </a:p>
        </p:txBody>
      </p:sp>
    </p:spTree>
    <p:extLst>
      <p:ext uri="{BB962C8B-B14F-4D97-AF65-F5344CB8AC3E}">
        <p14:creationId xmlns:p14="http://schemas.microsoft.com/office/powerpoint/2010/main" val="2202214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2000" fill="hold"/>
                                        <p:tgtEl>
                                          <p:spTgt spid="1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 calcmode="lin" valueType="num">
                                      <p:cBhvr>
                                        <p:cTn id="14" dur="2000" fill="hold"/>
                                        <p:tgtEl>
                                          <p:spTgt spid="13">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13">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1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 calcmode="lin" valueType="num">
                                      <p:cBhvr>
                                        <p:cTn id="21" dur="2000" fill="hold"/>
                                        <p:tgtEl>
                                          <p:spTgt spid="13">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13">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5"/>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A group of clouds in the sky&#10;&#10;Description automatically generated">
            <a:extLst>
              <a:ext uri="{FF2B5EF4-FFF2-40B4-BE49-F238E27FC236}">
                <a16:creationId xmlns:a16="http://schemas.microsoft.com/office/drawing/2014/main" id="{52A9DDAC-C40E-C0B0-C1E5-53CC22C84333}"/>
              </a:ext>
            </a:extLst>
          </p:cNvPr>
          <p:cNvPicPr>
            <a:picLocks noChangeAspect="1"/>
          </p:cNvPicPr>
          <p:nvPr/>
        </p:nvPicPr>
        <p:blipFill rotWithShape="1">
          <a:blip r:embed="rId2"/>
          <a:srcRect t="13929" b="13929"/>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id="{2A242EB9-D18A-B9A2-92ED-96340F1958C7}"/>
              </a:ext>
            </a:extLst>
          </p:cNvPr>
          <p:cNvSpPr txBox="1"/>
          <p:nvPr/>
        </p:nvSpPr>
        <p:spPr>
          <a:xfrm>
            <a:off x="0" y="3991971"/>
            <a:ext cx="9143992" cy="2616101"/>
          </a:xfrm>
          <a:prstGeom prst="rect">
            <a:avLst/>
          </a:prstGeom>
          <a:noFill/>
        </p:spPr>
        <p:txBody>
          <a:bodyPr wrap="square" rtlCol="0">
            <a:spAutoFit/>
          </a:bodyPr>
          <a:lstStyle/>
          <a:p>
            <a:pPr marL="342900" indent="-342900">
              <a:spcAft>
                <a:spcPts val="1200"/>
              </a:spcAft>
              <a:buFont typeface="+mj-lt"/>
              <a:buAutoNum type="arabicPeriod"/>
            </a:pPr>
            <a:r>
              <a:rPr lang="en-US" sz="2400" u="sng" dirty="0">
                <a:latin typeface="Arial" panose="020B0604020202020204" pitchFamily="34" charset="0"/>
                <a:cs typeface="Arial" panose="020B0604020202020204" pitchFamily="34" charset="0"/>
              </a:rPr>
              <a:t>God states to us</a:t>
            </a:r>
            <a:r>
              <a:rPr lang="en-US" sz="2400" dirty="0">
                <a:latin typeface="Arial" panose="020B0604020202020204" pitchFamily="34" charset="0"/>
                <a:cs typeface="Arial" panose="020B0604020202020204" pitchFamily="34" charset="0"/>
              </a:rPr>
              <a:t> His Will in the Scriptures via Commands and/or Statements for us to respect and obey.</a:t>
            </a:r>
          </a:p>
          <a:p>
            <a:pPr marL="342900" indent="-342900">
              <a:spcAft>
                <a:spcPts val="1200"/>
              </a:spcAft>
              <a:buFont typeface="+mj-lt"/>
              <a:buAutoNum type="arabicPeriod"/>
            </a:pPr>
            <a:r>
              <a:rPr lang="en-US" sz="2400" u="sng" dirty="0">
                <a:latin typeface="Arial" panose="020B0604020202020204" pitchFamily="34" charset="0"/>
                <a:cs typeface="Arial" panose="020B0604020202020204" pitchFamily="34" charset="0"/>
              </a:rPr>
              <a:t>God shows to us</a:t>
            </a:r>
            <a:r>
              <a:rPr lang="en-US" sz="2400" dirty="0">
                <a:latin typeface="Arial" panose="020B0604020202020204" pitchFamily="34" charset="0"/>
                <a:cs typeface="Arial" panose="020B0604020202020204" pitchFamily="34" charset="0"/>
              </a:rPr>
              <a:t> His Will in the Scriptures via Examples / Models for us to reverently emulate.</a:t>
            </a:r>
          </a:p>
          <a:p>
            <a:pPr marL="342900" indent="-342900">
              <a:spcAft>
                <a:spcPts val="1200"/>
              </a:spcAft>
              <a:buFont typeface="+mj-lt"/>
              <a:buAutoNum type="arabicPeriod"/>
            </a:pPr>
            <a:r>
              <a:rPr lang="en-US" sz="2400" u="sng" dirty="0">
                <a:latin typeface="Arial" panose="020B0604020202020204" pitchFamily="34" charset="0"/>
                <a:cs typeface="Arial" panose="020B0604020202020204" pitchFamily="34" charset="0"/>
              </a:rPr>
              <a:t>God implies to us</a:t>
            </a:r>
            <a:r>
              <a:rPr lang="en-US" sz="2400" dirty="0">
                <a:latin typeface="Arial" panose="020B0604020202020204" pitchFamily="34" charset="0"/>
                <a:cs typeface="Arial" panose="020B0604020202020204" pitchFamily="34" charset="0"/>
              </a:rPr>
              <a:t> His Will in the Scriptures via Principles / Gestures for us to logically conclude what to do.</a:t>
            </a:r>
            <a:endParaRPr lang="en-US" dirty="0">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6127D6A6-5510-9D2E-B72C-81577C3F61E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4990" y="2415169"/>
            <a:ext cx="2297430" cy="12125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92D2ECB-47DC-83E4-5BAF-932A286B2D3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2865" y="2326630"/>
            <a:ext cx="2297430" cy="1212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354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2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5">
                                            <p:txEl>
                                              <p:pRg st="0" end="0"/>
                                            </p:txEl>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2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5">
                                            <p:txEl>
                                              <p:pRg st="1" end="1"/>
                                            </p:txEl>
                                          </p:spTgt>
                                        </p:tgtEl>
                                      </p:cBhvr>
                                    </p:animEffect>
                                  </p:childTnLst>
                                </p:cTn>
                              </p:par>
                            </p:childTnLst>
                          </p:cTn>
                        </p:par>
                        <p:par>
                          <p:cTn id="16" fill="hold">
                            <p:stCondLst>
                              <p:cond delay="4000"/>
                            </p:stCondLst>
                            <p:childTnLst>
                              <p:par>
                                <p:cTn id="17" presetID="55"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2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182C109-9E4C-3C96-8794-9411573CB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9144000" cy="6894986"/>
            <a:chOff x="0" y="-7622"/>
            <a:chExt cx="12192000" cy="6894986"/>
          </a:xfrm>
        </p:grpSpPr>
        <p:sp>
          <p:nvSpPr>
            <p:cNvPr id="9" name="Rectangle 8">
              <a:extLst>
                <a:ext uri="{FF2B5EF4-FFF2-40B4-BE49-F238E27FC236}">
                  <a16:creationId xmlns:a16="http://schemas.microsoft.com/office/drawing/2014/main" id="{1C864660-C52B-BC40-9AE0-D900B4B6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FD81F2E-754B-ACB7-ECD1-E1DADAD07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2A2591-0296-4CF4-E75F-51D7CB8EC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78A07A2-FD92-5AD1-01EE-9D7AEAB887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3" name="Picture 2" descr="A book and pen on a table&#10;&#10;Description automatically generated">
            <a:extLst>
              <a:ext uri="{FF2B5EF4-FFF2-40B4-BE49-F238E27FC236}">
                <a16:creationId xmlns:a16="http://schemas.microsoft.com/office/drawing/2014/main" id="{80429175-C86B-CF5D-C3F8-4BCDCEE90762}"/>
              </a:ext>
            </a:extLst>
          </p:cNvPr>
          <p:cNvPicPr>
            <a:picLocks noChangeAspect="1"/>
          </p:cNvPicPr>
          <p:nvPr/>
        </p:nvPicPr>
        <p:blipFill rotWithShape="1">
          <a:blip r:embed="rId2"/>
          <a:srcRect r="29811" b="-1"/>
          <a:stretch/>
        </p:blipFill>
        <p:spPr>
          <a:xfrm>
            <a:off x="425644" y="559901"/>
            <a:ext cx="8292710" cy="5730212"/>
          </a:xfrm>
          <a:prstGeom prst="rect">
            <a:avLst/>
          </a:prstGeom>
        </p:spPr>
      </p:pic>
      <p:pic>
        <p:nvPicPr>
          <p:cNvPr id="13" name="Picture 12" descr="A black background with white text&#10;&#10;Description automatically generated">
            <a:extLst>
              <a:ext uri="{FF2B5EF4-FFF2-40B4-BE49-F238E27FC236}">
                <a16:creationId xmlns:a16="http://schemas.microsoft.com/office/drawing/2014/main" id="{C140203E-04E7-4908-1AC2-72D275BE3247}"/>
              </a:ext>
            </a:extLst>
          </p:cNvPr>
          <p:cNvPicPr>
            <a:picLocks noChangeAspect="1"/>
          </p:cNvPicPr>
          <p:nvPr/>
        </p:nvPicPr>
        <p:blipFill>
          <a:blip r:embed="rId3"/>
          <a:stretch>
            <a:fillRect/>
          </a:stretch>
        </p:blipFill>
        <p:spPr>
          <a:xfrm>
            <a:off x="1915485" y="1256030"/>
            <a:ext cx="3657600" cy="2882900"/>
          </a:xfrm>
          <a:prstGeom prst="rect">
            <a:avLst/>
          </a:prstGeom>
        </p:spPr>
      </p:pic>
    </p:spTree>
    <p:extLst>
      <p:ext uri="{BB962C8B-B14F-4D97-AF65-F5344CB8AC3E}">
        <p14:creationId xmlns:p14="http://schemas.microsoft.com/office/powerpoint/2010/main" val="3401608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ook and pen on a table&#10;&#10;Description automatically generated">
            <a:extLst>
              <a:ext uri="{FF2B5EF4-FFF2-40B4-BE49-F238E27FC236}">
                <a16:creationId xmlns:a16="http://schemas.microsoft.com/office/drawing/2014/main" id="{004AE26C-8EDA-596B-AE51-55E8C892AD8E}"/>
              </a:ext>
            </a:extLst>
          </p:cNvPr>
          <p:cNvPicPr>
            <a:picLocks noChangeAspect="1"/>
          </p:cNvPicPr>
          <p:nvPr/>
        </p:nvPicPr>
        <p:blipFill rotWithShape="1">
          <a:blip r:embed="rId2"/>
          <a:srcRect l="17535" r="53770" b="1"/>
          <a:stretch/>
        </p:blipFill>
        <p:spPr>
          <a:xfrm>
            <a:off x="20" y="-2"/>
            <a:ext cx="4057627" cy="6858002"/>
          </a:xfrm>
          <a:prstGeom prst="rect">
            <a:avLst/>
          </a:prstGeom>
        </p:spPr>
      </p:pic>
      <p:sp useBgFill="1">
        <p:nvSpPr>
          <p:cNvPr id="14" name="Rectangle 1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white text&#10;&#10;Description automatically generated">
            <a:extLst>
              <a:ext uri="{FF2B5EF4-FFF2-40B4-BE49-F238E27FC236}">
                <a16:creationId xmlns:a16="http://schemas.microsoft.com/office/drawing/2014/main" id="{860340F1-CFD8-8672-4847-B794A539AC69}"/>
              </a:ext>
            </a:extLst>
          </p:cNvPr>
          <p:cNvPicPr>
            <a:picLocks noChangeAspect="1"/>
          </p:cNvPicPr>
          <p:nvPr/>
        </p:nvPicPr>
        <p:blipFill>
          <a:blip r:embed="rId3"/>
          <a:stretch>
            <a:fillRect/>
          </a:stretch>
        </p:blipFill>
        <p:spPr>
          <a:xfrm>
            <a:off x="109545" y="1097279"/>
            <a:ext cx="3489316" cy="2750259"/>
          </a:xfrm>
          <a:prstGeom prst="rect">
            <a:avLst/>
          </a:prstGeom>
        </p:spPr>
      </p:pic>
      <p:sp>
        <p:nvSpPr>
          <p:cNvPr id="7" name="TextBox 6">
            <a:extLst>
              <a:ext uri="{FF2B5EF4-FFF2-40B4-BE49-F238E27FC236}">
                <a16:creationId xmlns:a16="http://schemas.microsoft.com/office/drawing/2014/main" id="{C46BBBAC-003E-676C-01CE-C3927E5FF1C7}"/>
              </a:ext>
            </a:extLst>
          </p:cNvPr>
          <p:cNvSpPr txBox="1"/>
          <p:nvPr/>
        </p:nvSpPr>
        <p:spPr>
          <a:xfrm>
            <a:off x="4057647" y="16745"/>
            <a:ext cx="5086333" cy="6629122"/>
          </a:xfrm>
          <a:prstGeom prst="rect">
            <a:avLst/>
          </a:prstGeom>
          <a:noFill/>
        </p:spPr>
        <p:txBody>
          <a:bodyPr wrap="square" rtlCol="0">
            <a:spAutoFit/>
          </a:bodyPr>
          <a:lstStyle/>
          <a:p>
            <a:pPr marL="0" marR="0">
              <a:lnSpc>
                <a:spcPct val="115000"/>
              </a:lnSpc>
              <a:spcBef>
                <a:spcPts val="0"/>
              </a:spcBef>
              <a:spcAft>
                <a:spcPts val="600"/>
              </a:spcAft>
            </a:pPr>
            <a:r>
              <a:rPr lang="en-US" sz="2350" kern="100" dirty="0">
                <a:effectLst/>
                <a:latin typeface="Arial" panose="020B0604020202020204" pitchFamily="34" charset="0"/>
                <a:ea typeface="Calibri" panose="020F0502020204030204" pitchFamily="34" charset="0"/>
                <a:cs typeface="Arial" panose="020B0604020202020204" pitchFamily="34" charset="0"/>
              </a:rPr>
              <a:t>CENI was probably the biggest reason I left the CoC. It has several major flaws, the biggest of which is that the "NI" part is usually just used as an excuse for post hoc reasoning.</a:t>
            </a:r>
          </a:p>
          <a:p>
            <a:pPr marL="0" marR="0">
              <a:lnSpc>
                <a:spcPct val="115000"/>
              </a:lnSpc>
              <a:spcBef>
                <a:spcPts val="0"/>
              </a:spcBef>
              <a:spcAft>
                <a:spcPts val="600"/>
              </a:spcAft>
            </a:pPr>
            <a:r>
              <a:rPr lang="en-US" sz="2350" kern="100" dirty="0">
                <a:effectLst/>
                <a:latin typeface="Arial" panose="020B0604020202020204" pitchFamily="34" charset="0"/>
                <a:ea typeface="Calibri" panose="020F0502020204030204" pitchFamily="34" charset="0"/>
                <a:cs typeface="Arial" panose="020B0604020202020204" pitchFamily="34" charset="0"/>
              </a:rPr>
              <a:t>CENI treats the gospels and letters as if they are a rulebook meant to derive a set of unbreakable laws, particularly laws by which others are bound. "If the Son sets you free, then you are free indeed."</a:t>
            </a:r>
          </a:p>
          <a:p>
            <a:pPr>
              <a:spcAft>
                <a:spcPts val="600"/>
              </a:spcAft>
            </a:pPr>
            <a:r>
              <a:rPr lang="en-US" sz="2350" dirty="0">
                <a:latin typeface="Arial" panose="020B0604020202020204" pitchFamily="34" charset="0"/>
                <a:cs typeface="Arial" panose="020B0604020202020204" pitchFamily="34" charset="0"/>
              </a:rPr>
              <a:t>I have a problem with the "authorization fallacy" entirely. I think the idea that one has to find some kind of authorization to do anything is, on its own, theologically false.</a:t>
            </a:r>
          </a:p>
        </p:txBody>
      </p:sp>
      <p:sp>
        <p:nvSpPr>
          <p:cNvPr id="8" name="TextBox 7">
            <a:extLst>
              <a:ext uri="{FF2B5EF4-FFF2-40B4-BE49-F238E27FC236}">
                <a16:creationId xmlns:a16="http://schemas.microsoft.com/office/drawing/2014/main" id="{F3BD3CCC-7DCF-D2EF-6046-09B3B015BC7B}"/>
              </a:ext>
            </a:extLst>
          </p:cNvPr>
          <p:cNvSpPr txBox="1"/>
          <p:nvPr/>
        </p:nvSpPr>
        <p:spPr>
          <a:xfrm>
            <a:off x="4057647" y="16745"/>
            <a:ext cx="5086333" cy="6427144"/>
          </a:xfrm>
          <a:prstGeom prst="rect">
            <a:avLst/>
          </a:prstGeom>
          <a:noFill/>
        </p:spPr>
        <p:txBody>
          <a:bodyPr wrap="square" rtlCol="0">
            <a:spAutoFit/>
          </a:bodyPr>
          <a:lstStyle/>
          <a:p>
            <a:pPr>
              <a:lnSpc>
                <a:spcPct val="115000"/>
              </a:lnSpc>
              <a:spcAft>
                <a:spcPts val="600"/>
              </a:spcAft>
            </a:pPr>
            <a:r>
              <a:rPr lang="en-US" sz="2400" kern="100" dirty="0">
                <a:latin typeface="Arial" panose="020B0604020202020204" pitchFamily="34" charset="0"/>
                <a:ea typeface="Calibri" panose="020F0502020204030204" pitchFamily="34" charset="0"/>
                <a:cs typeface="Arial" panose="020B0604020202020204" pitchFamily="34" charset="0"/>
              </a:rPr>
              <a:t>“The reason I’ve chosen Romans 14 is because there’s a plethora of issues you can put in there, and a lot of the issues in Christ are pretty black and white, as we say it, the Bible says do this and do not do that, and then there’s all these kinds of interesting pattern theology issues and opinion issues, and bias issues, and I get all that. But look, here’s the thing about someone who is now walking for Christ, </a:t>
            </a:r>
            <a:r>
              <a:rPr lang="en-US" sz="2400" u="sng" kern="100" dirty="0">
                <a:latin typeface="Arial" panose="020B0604020202020204" pitchFamily="34" charset="0"/>
                <a:ea typeface="Calibri" panose="020F0502020204030204" pitchFamily="34" charset="0"/>
                <a:cs typeface="Arial" panose="020B0604020202020204" pitchFamily="34" charset="0"/>
              </a:rPr>
              <a:t>it doesn’t really matter what you’re doing, because everything you’re doing is for the Lord</a:t>
            </a:r>
            <a:r>
              <a:rPr lang="en-US" sz="2400" kern="100" dirty="0">
                <a:latin typeface="Arial" panose="020B0604020202020204" pitchFamily="34" charset="0"/>
                <a:ea typeface="Calibri" panose="020F0502020204030204" pitchFamily="34" charset="0"/>
                <a:cs typeface="Arial" panose="020B0604020202020204" pitchFamily="34" charset="0"/>
              </a:rPr>
              <a:t>.” (Sermon)</a:t>
            </a:r>
            <a:endParaRPr lang="en-US" sz="2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7504F6D-344A-80C1-9AC2-8720A90866C5}"/>
              </a:ext>
            </a:extLst>
          </p:cNvPr>
          <p:cNvSpPr txBox="1"/>
          <p:nvPr/>
        </p:nvSpPr>
        <p:spPr>
          <a:xfrm>
            <a:off x="4057647" y="16745"/>
            <a:ext cx="5086333" cy="5654625"/>
          </a:xfrm>
          <a:prstGeom prst="rect">
            <a:avLst/>
          </a:prstGeom>
          <a:noFill/>
        </p:spPr>
        <p:txBody>
          <a:bodyPr wrap="square" rtlCol="0">
            <a:spAutoFit/>
          </a:bodyPr>
          <a:lstStyle/>
          <a:p>
            <a:pPr>
              <a:lnSpc>
                <a:spcPct val="115000"/>
              </a:lnSpc>
              <a:spcAft>
                <a:spcPts val="600"/>
              </a:spcAft>
            </a:pPr>
            <a:r>
              <a:rPr lang="en-US" sz="2400" kern="100" dirty="0">
                <a:latin typeface="Arial" panose="020B0604020202020204" pitchFamily="34" charset="0"/>
                <a:ea typeface="Calibri" panose="020F0502020204030204" pitchFamily="34" charset="0"/>
                <a:cs typeface="Arial" panose="020B0604020202020204" pitchFamily="34" charset="0"/>
              </a:rPr>
              <a:t>“</a:t>
            </a:r>
            <a:r>
              <a:rPr lang="en-US" sz="2400" u="sng" kern="100" dirty="0">
                <a:latin typeface="Arial" panose="020B0604020202020204" pitchFamily="34" charset="0"/>
                <a:ea typeface="Calibri" panose="020F0502020204030204" pitchFamily="34" charset="0"/>
                <a:cs typeface="Arial" panose="020B0604020202020204" pitchFamily="34" charset="0"/>
              </a:rPr>
              <a:t>CENI is a tool</a:t>
            </a:r>
            <a:r>
              <a:rPr lang="en-US" sz="2400" kern="100" dirty="0">
                <a:latin typeface="Arial" panose="020B0604020202020204" pitchFamily="34" charset="0"/>
                <a:ea typeface="Calibri" panose="020F0502020204030204" pitchFamily="34" charset="0"/>
                <a:cs typeface="Arial" panose="020B0604020202020204" pitchFamily="34" charset="0"/>
              </a:rPr>
              <a:t>. We were taught that well. But as I’ve grown and re-examined - it feels like some of it was reverse engineering where the conclusion was regionally, locally, pseudo-denominationally decided - so we always got to the same result, even when variables were introduced that should have given us pause. Grown up reality from yearly NT read - conclusions are not as simple as previously… decided?”</a:t>
            </a:r>
          </a:p>
          <a:p>
            <a:pPr>
              <a:lnSpc>
                <a:spcPct val="115000"/>
              </a:lnSpc>
              <a:spcAft>
                <a:spcPts val="600"/>
              </a:spcAft>
            </a:pPr>
            <a:r>
              <a:rPr lang="en-US" sz="2400" kern="100" dirty="0">
                <a:latin typeface="Arial" panose="020B0604020202020204" pitchFamily="34" charset="0"/>
                <a:ea typeface="Calibri" panose="020F0502020204030204" pitchFamily="34" charset="0"/>
                <a:cs typeface="Arial" panose="020B0604020202020204" pitchFamily="34" charset="0"/>
              </a:rPr>
              <a:t>Sermon)</a:t>
            </a:r>
          </a:p>
        </p:txBody>
      </p:sp>
    </p:spTree>
    <p:extLst>
      <p:ext uri="{BB962C8B-B14F-4D97-AF65-F5344CB8AC3E}">
        <p14:creationId xmlns:p14="http://schemas.microsoft.com/office/powerpoint/2010/main" val="2370645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2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2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grpId="1" nodeType="clickEffect">
                                  <p:stCondLst>
                                    <p:cond delay="0"/>
                                  </p:stCondLst>
                                  <p:childTnLst>
                                    <p:animEffect transition="out" filter="barn(inVertical)">
                                      <p:cBhvr>
                                        <p:cTn id="27" dur="1000"/>
                                        <p:tgtEl>
                                          <p:spTgt spid="7">
                                            <p:txEl>
                                              <p:pRg st="0" end="0"/>
                                            </p:txEl>
                                          </p:spTgt>
                                        </p:tgtEl>
                                      </p:cBhvr>
                                    </p:animEffect>
                                    <p:set>
                                      <p:cBhvr>
                                        <p:cTn id="28" dur="1" fill="hold">
                                          <p:stCondLst>
                                            <p:cond delay="999"/>
                                          </p:stCondLst>
                                        </p:cTn>
                                        <p:tgtEl>
                                          <p:spTgt spid="7">
                                            <p:txEl>
                                              <p:pRg st="0" end="0"/>
                                            </p:txEl>
                                          </p:spTgt>
                                        </p:tgtEl>
                                        <p:attrNameLst>
                                          <p:attrName>style.visibility</p:attrName>
                                        </p:attrNameLst>
                                      </p:cBhvr>
                                      <p:to>
                                        <p:strVal val="hidden"/>
                                      </p:to>
                                    </p:set>
                                  </p:childTnLst>
                                </p:cTn>
                              </p:par>
                              <p:par>
                                <p:cTn id="29" presetID="16" presetClass="exit" presetSubtype="21" fill="hold" grpId="1" nodeType="withEffect">
                                  <p:stCondLst>
                                    <p:cond delay="0"/>
                                  </p:stCondLst>
                                  <p:childTnLst>
                                    <p:animEffect transition="out" filter="barn(inVertical)">
                                      <p:cBhvr>
                                        <p:cTn id="30" dur="1000"/>
                                        <p:tgtEl>
                                          <p:spTgt spid="7">
                                            <p:txEl>
                                              <p:pRg st="1" end="1"/>
                                            </p:txEl>
                                          </p:spTgt>
                                        </p:tgtEl>
                                      </p:cBhvr>
                                    </p:animEffect>
                                    <p:set>
                                      <p:cBhvr>
                                        <p:cTn id="31" dur="1" fill="hold">
                                          <p:stCondLst>
                                            <p:cond delay="999"/>
                                          </p:stCondLst>
                                        </p:cTn>
                                        <p:tgtEl>
                                          <p:spTgt spid="7">
                                            <p:txEl>
                                              <p:pRg st="1" end="1"/>
                                            </p:txEl>
                                          </p:spTgt>
                                        </p:tgtEl>
                                        <p:attrNameLst>
                                          <p:attrName>style.visibility</p:attrName>
                                        </p:attrNameLst>
                                      </p:cBhvr>
                                      <p:to>
                                        <p:strVal val="hidden"/>
                                      </p:to>
                                    </p:set>
                                  </p:childTnLst>
                                </p:cTn>
                              </p:par>
                              <p:par>
                                <p:cTn id="32" presetID="16" presetClass="exit" presetSubtype="21" fill="hold" grpId="1" nodeType="withEffect">
                                  <p:stCondLst>
                                    <p:cond delay="0"/>
                                  </p:stCondLst>
                                  <p:childTnLst>
                                    <p:animEffect transition="out" filter="barn(inVertical)">
                                      <p:cBhvr>
                                        <p:cTn id="33" dur="1000"/>
                                        <p:tgtEl>
                                          <p:spTgt spid="7">
                                            <p:txEl>
                                              <p:pRg st="2" end="2"/>
                                            </p:txEl>
                                          </p:spTgt>
                                        </p:tgtEl>
                                      </p:cBhvr>
                                    </p:animEffect>
                                    <p:set>
                                      <p:cBhvr>
                                        <p:cTn id="34" dur="1" fill="hold">
                                          <p:stCondLst>
                                            <p:cond delay="999"/>
                                          </p:stCondLst>
                                        </p:cTn>
                                        <p:tgtEl>
                                          <p:spTgt spid="7">
                                            <p:txEl>
                                              <p:pRg st="2" end="2"/>
                                            </p:txEl>
                                          </p:spTgt>
                                        </p:tgtEl>
                                        <p:attrNameLst>
                                          <p:attrName>style.visibility</p:attrName>
                                        </p:attrNameLst>
                                      </p:cBhvr>
                                      <p:to>
                                        <p:strVal val="hidden"/>
                                      </p:to>
                                    </p:set>
                                  </p:childTnLst>
                                </p:cTn>
                              </p:par>
                              <p:par>
                                <p:cTn id="35" presetID="55" presetClass="entr" presetSubtype="0" fill="hold" grpId="0" nodeType="with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p:cTn id="37" dur="2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38" dur="2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39" dur="2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grpId="1" nodeType="clickEffect">
                                  <p:stCondLst>
                                    <p:cond delay="0"/>
                                  </p:stCondLst>
                                  <p:childTnLst>
                                    <p:animEffect transition="out" filter="barn(inVertical)">
                                      <p:cBhvr>
                                        <p:cTn id="43" dur="1000"/>
                                        <p:tgtEl>
                                          <p:spTgt spid="8">
                                            <p:txEl>
                                              <p:pRg st="0" end="0"/>
                                            </p:txEl>
                                          </p:spTgt>
                                        </p:tgtEl>
                                      </p:cBhvr>
                                    </p:animEffect>
                                    <p:set>
                                      <p:cBhvr>
                                        <p:cTn id="44" dur="1" fill="hold">
                                          <p:stCondLst>
                                            <p:cond delay="999"/>
                                          </p:stCondLst>
                                        </p:cTn>
                                        <p:tgtEl>
                                          <p:spTgt spid="8">
                                            <p:txEl>
                                              <p:pRg st="0" end="0"/>
                                            </p:txEl>
                                          </p:spTgt>
                                        </p:tgtEl>
                                        <p:attrNameLst>
                                          <p:attrName>style.visibility</p:attrName>
                                        </p:attrNameLst>
                                      </p:cBhvr>
                                      <p:to>
                                        <p:strVal val="hidden"/>
                                      </p:to>
                                    </p:set>
                                  </p:childTnLst>
                                </p:cTn>
                              </p:par>
                              <p:par>
                                <p:cTn id="45" presetID="55" presetClass="entr" presetSubtype="0" fill="hold" grpId="0" nodeType="with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 calcmode="lin" valueType="num">
                                      <p:cBhvr>
                                        <p:cTn id="47" dur="2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48" dur="2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49" dur="2000"/>
                                        <p:tgtEl>
                                          <p:spTgt spid="10">
                                            <p:txEl>
                                              <p:pRg st="0" end="0"/>
                                            </p:txEl>
                                          </p:spTgt>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 calcmode="lin" valueType="num">
                                      <p:cBhvr>
                                        <p:cTn id="52" dur="2000" fill="hold"/>
                                        <p:tgtEl>
                                          <p:spTgt spid="10">
                                            <p:txEl>
                                              <p:pRg st="1" end="1"/>
                                            </p:txEl>
                                          </p:spTgt>
                                        </p:tgtEl>
                                        <p:attrNameLst>
                                          <p:attrName>ppt_w</p:attrName>
                                        </p:attrNameLst>
                                      </p:cBhvr>
                                      <p:tavLst>
                                        <p:tav tm="0">
                                          <p:val>
                                            <p:strVal val="#ppt_w*0.70"/>
                                          </p:val>
                                        </p:tav>
                                        <p:tav tm="100000">
                                          <p:val>
                                            <p:strVal val="#ppt_w"/>
                                          </p:val>
                                        </p:tav>
                                      </p:tavLst>
                                    </p:anim>
                                    <p:anim calcmode="lin" valueType="num">
                                      <p:cBhvr>
                                        <p:cTn id="53" dur="2000" fill="hold"/>
                                        <p:tgtEl>
                                          <p:spTgt spid="10">
                                            <p:txEl>
                                              <p:pRg st="1" end="1"/>
                                            </p:txEl>
                                          </p:spTgt>
                                        </p:tgtEl>
                                        <p:attrNameLst>
                                          <p:attrName>ppt_h</p:attrName>
                                        </p:attrNameLst>
                                      </p:cBhvr>
                                      <p:tavLst>
                                        <p:tav tm="0">
                                          <p:val>
                                            <p:strVal val="#ppt_h"/>
                                          </p:val>
                                        </p:tav>
                                        <p:tav tm="100000">
                                          <p:val>
                                            <p:strVal val="#ppt_h"/>
                                          </p:val>
                                        </p:tav>
                                      </p:tavLst>
                                    </p:anim>
                                    <p:animEffect transition="in" filter="fade">
                                      <p:cBhvr>
                                        <p:cTn id="54"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7" grpId="1" build="allAtOnce"/>
      <p:bldP spid="8" grpId="0" uiExpand="1" build="p" bldLvl="5"/>
      <p:bldP spid="8" grpId="1" build="allAtOnce"/>
      <p:bldP spid="10" grpId="0" uiExpand="1" build="p" bldLvl="5"/>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erson standing in front of a whiteboard&#10;&#10;Description automatically generated">
            <a:extLst>
              <a:ext uri="{FF2B5EF4-FFF2-40B4-BE49-F238E27FC236}">
                <a16:creationId xmlns:a16="http://schemas.microsoft.com/office/drawing/2014/main" id="{BC8CEB1F-E1D6-9682-3B6F-4CEA62B1A79A}"/>
              </a:ext>
            </a:extLst>
          </p:cNvPr>
          <p:cNvPicPr>
            <a:picLocks noChangeAspect="1"/>
          </p:cNvPicPr>
          <p:nvPr/>
        </p:nvPicPr>
        <p:blipFill rotWithShape="1">
          <a:blip r:embed="rId2"/>
          <a:srcRect l="21327" r="-2" b="-2"/>
          <a:stretch/>
        </p:blipFill>
        <p:spPr>
          <a:xfrm>
            <a:off x="-3" y="10"/>
            <a:ext cx="6246457" cy="5279933"/>
          </a:xfrm>
          <a:prstGeom prst="rect">
            <a:avLst/>
          </a:prstGeom>
        </p:spPr>
      </p:pic>
      <p:pic>
        <p:nvPicPr>
          <p:cNvPr id="7" name="Picture 6" descr="A person and a child sitting on a couch&#10;&#10;Description automatically generated">
            <a:extLst>
              <a:ext uri="{FF2B5EF4-FFF2-40B4-BE49-F238E27FC236}">
                <a16:creationId xmlns:a16="http://schemas.microsoft.com/office/drawing/2014/main" id="{D5C4BF61-D762-5CFF-E67A-349E39CC63F3}"/>
              </a:ext>
            </a:extLst>
          </p:cNvPr>
          <p:cNvPicPr>
            <a:picLocks noChangeAspect="1"/>
          </p:cNvPicPr>
          <p:nvPr/>
        </p:nvPicPr>
        <p:blipFill rotWithShape="1">
          <a:blip r:embed="rId3"/>
          <a:srcRect l="2309" r="24808" b="-3"/>
          <a:stretch/>
        </p:blipFill>
        <p:spPr>
          <a:xfrm>
            <a:off x="6246457" y="1"/>
            <a:ext cx="2897544" cy="2653792"/>
          </a:xfrm>
          <a:prstGeom prst="rect">
            <a:avLst/>
          </a:prstGeom>
        </p:spPr>
      </p:pic>
      <p:pic>
        <p:nvPicPr>
          <p:cNvPr id="5" name="Content Placeholder 4" descr="A teacher raising her hand in front of a chalkboard&#10;&#10;Description automatically generated">
            <a:extLst>
              <a:ext uri="{FF2B5EF4-FFF2-40B4-BE49-F238E27FC236}">
                <a16:creationId xmlns:a16="http://schemas.microsoft.com/office/drawing/2014/main" id="{AC8D5417-7BB1-93E1-F3C2-333F4A531555}"/>
              </a:ext>
            </a:extLst>
          </p:cNvPr>
          <p:cNvPicPr>
            <a:picLocks noGrp="1" noChangeAspect="1"/>
          </p:cNvPicPr>
          <p:nvPr>
            <p:ph idx="1"/>
          </p:nvPr>
        </p:nvPicPr>
        <p:blipFill rotWithShape="1">
          <a:blip r:embed="rId4"/>
          <a:srcRect l="7662" r="19733" b="3"/>
          <a:stretch/>
        </p:blipFill>
        <p:spPr>
          <a:xfrm>
            <a:off x="6246458" y="2639971"/>
            <a:ext cx="2897544" cy="2653792"/>
          </a:xfrm>
          <a:prstGeom prst="rect">
            <a:avLst/>
          </a:prstGeom>
        </p:spPr>
      </p:pic>
      <p:grpSp>
        <p:nvGrpSpPr>
          <p:cNvPr id="14" name="Group 13">
            <a:extLst>
              <a:ext uri="{FF2B5EF4-FFF2-40B4-BE49-F238E27FC236}">
                <a16:creationId xmlns:a16="http://schemas.microsoft.com/office/drawing/2014/main" id="{AA47CC56-1188-533D-88C5-F705AFAAAE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193370"/>
            <a:ext cx="9155400" cy="123363"/>
            <a:chOff x="-5025" y="6737718"/>
            <a:chExt cx="12207200" cy="123363"/>
          </a:xfrm>
        </p:grpSpPr>
        <p:sp>
          <p:nvSpPr>
            <p:cNvPr id="15" name="Rectangle 14">
              <a:extLst>
                <a:ext uri="{FF2B5EF4-FFF2-40B4-BE49-F238E27FC236}">
                  <a16:creationId xmlns:a16="http://schemas.microsoft.com/office/drawing/2014/main" id="{5EEFA798-8C89-9948-4282-92855291A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4009D10-42BE-E080-5E98-DA638B250D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97593E0C-54C2-4C06-D2F7-2F219C87982F}"/>
              </a:ext>
            </a:extLst>
          </p:cNvPr>
          <p:cNvSpPr/>
          <p:nvPr/>
        </p:nvSpPr>
        <p:spPr>
          <a:xfrm>
            <a:off x="16690" y="0"/>
            <a:ext cx="6233437" cy="923330"/>
          </a:xfrm>
          <a:prstGeom prst="rect">
            <a:avLst/>
          </a:prstGeom>
          <a:solidFill>
            <a:srgbClr val="FFFFFF">
              <a:alpha val="74902"/>
            </a:srgbClr>
          </a:solid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Basic Communication</a:t>
            </a:r>
          </a:p>
        </p:txBody>
      </p:sp>
      <p:sp>
        <p:nvSpPr>
          <p:cNvPr id="11" name="TextBox 10">
            <a:extLst>
              <a:ext uri="{FF2B5EF4-FFF2-40B4-BE49-F238E27FC236}">
                <a16:creationId xmlns:a16="http://schemas.microsoft.com/office/drawing/2014/main" id="{1079AFF8-441A-5A36-1904-AF43BE5E73B7}"/>
              </a:ext>
            </a:extLst>
          </p:cNvPr>
          <p:cNvSpPr txBox="1"/>
          <p:nvPr/>
        </p:nvSpPr>
        <p:spPr>
          <a:xfrm>
            <a:off x="16690" y="5316732"/>
            <a:ext cx="9110620" cy="1508105"/>
          </a:xfrm>
          <a:prstGeom prst="rect">
            <a:avLst/>
          </a:prstGeom>
          <a:noFill/>
        </p:spPr>
        <p:txBody>
          <a:bodyPr wrap="square" rtlCol="0">
            <a:spAutoFit/>
          </a:bodyPr>
          <a:lstStyle/>
          <a:p>
            <a:pPr marL="457200" indent="-457200">
              <a:spcAft>
                <a:spcPts val="1200"/>
              </a:spcAft>
              <a:buFont typeface="+mj-lt"/>
              <a:buAutoNum type="arabicPeriod"/>
            </a:pPr>
            <a:r>
              <a:rPr lang="en-US" sz="2400" dirty="0">
                <a:latin typeface="Arial" panose="020B0604020202020204" pitchFamily="34" charset="0"/>
                <a:cs typeface="Arial" panose="020B0604020202020204" pitchFamily="34" charset="0"/>
              </a:rPr>
              <a:t>We </a:t>
            </a:r>
            <a:r>
              <a:rPr lang="en-US" sz="2400" u="sng" dirty="0">
                <a:latin typeface="Arial" panose="020B0604020202020204" pitchFamily="34" charset="0"/>
                <a:cs typeface="Arial" panose="020B0604020202020204" pitchFamily="34" charset="0"/>
              </a:rPr>
              <a:t>tell</a:t>
            </a:r>
            <a:r>
              <a:rPr lang="en-US" sz="2400" dirty="0">
                <a:latin typeface="Arial" panose="020B0604020202020204" pitchFamily="34" charset="0"/>
                <a:cs typeface="Arial" panose="020B0604020202020204" pitchFamily="34" charset="0"/>
              </a:rPr>
              <a:t> others (employees, children, students) what we expect.</a:t>
            </a:r>
          </a:p>
          <a:p>
            <a:pPr marL="457200" indent="-457200">
              <a:spcAft>
                <a:spcPts val="1200"/>
              </a:spcAft>
              <a:buFont typeface="+mj-lt"/>
              <a:buAutoNum type="arabicPeriod"/>
            </a:pPr>
            <a:r>
              <a:rPr lang="en-US" sz="2400" dirty="0">
                <a:latin typeface="Arial" panose="020B0604020202020204" pitchFamily="34" charset="0"/>
                <a:cs typeface="Arial" panose="020B0604020202020204" pitchFamily="34" charset="0"/>
              </a:rPr>
              <a:t>We </a:t>
            </a:r>
            <a:r>
              <a:rPr lang="en-US" sz="2400" u="sng" dirty="0">
                <a:latin typeface="Arial" panose="020B0604020202020204" pitchFamily="34" charset="0"/>
                <a:cs typeface="Arial" panose="020B0604020202020204" pitchFamily="34" charset="0"/>
              </a:rPr>
              <a:t>show</a:t>
            </a:r>
            <a:r>
              <a:rPr lang="en-US" sz="2400" dirty="0">
                <a:latin typeface="Arial" panose="020B0604020202020204" pitchFamily="34" charset="0"/>
                <a:cs typeface="Arial" panose="020B0604020202020204" pitchFamily="34" charset="0"/>
              </a:rPr>
              <a:t> others what we want and how to accomplish it.</a:t>
            </a:r>
          </a:p>
          <a:p>
            <a:pPr marL="457200" indent="-457200">
              <a:spcAft>
                <a:spcPts val="1200"/>
              </a:spcAft>
              <a:buFont typeface="+mj-lt"/>
              <a:buAutoNum type="arabicPeriod"/>
            </a:pPr>
            <a:r>
              <a:rPr lang="en-US" sz="2400" dirty="0">
                <a:latin typeface="Arial" panose="020B0604020202020204" pitchFamily="34" charset="0"/>
                <a:cs typeface="Arial" panose="020B0604020202020204" pitchFamily="34" charset="0"/>
              </a:rPr>
              <a:t>We </a:t>
            </a:r>
            <a:r>
              <a:rPr lang="en-US" sz="2400" u="sng" dirty="0">
                <a:latin typeface="Arial" panose="020B0604020202020204" pitchFamily="34" charset="0"/>
                <a:cs typeface="Arial" panose="020B0604020202020204" pitchFamily="34" charset="0"/>
              </a:rPr>
              <a:t>imply</a:t>
            </a:r>
            <a:r>
              <a:rPr lang="en-US" sz="2400" dirty="0">
                <a:latin typeface="Arial" panose="020B0604020202020204" pitchFamily="34" charset="0"/>
                <a:cs typeface="Arial" panose="020B0604020202020204" pitchFamily="34" charset="0"/>
              </a:rPr>
              <a:t> certain details and we expect others to infer (get-it).</a:t>
            </a:r>
          </a:p>
        </p:txBody>
      </p:sp>
    </p:spTree>
    <p:extLst>
      <p:ext uri="{BB962C8B-B14F-4D97-AF65-F5344CB8AC3E}">
        <p14:creationId xmlns:p14="http://schemas.microsoft.com/office/powerpoint/2010/main" val="2852364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20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 calcmode="lin" valueType="num">
                                      <p:cBhvr>
                                        <p:cTn id="14" dur="2000" fill="hold"/>
                                        <p:tgtEl>
                                          <p:spTgt spid="11">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11">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p:cTn id="21" dur="2000" fill="hold"/>
                                        <p:tgtEl>
                                          <p:spTgt spid="11">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11">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5"/>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iagram of different learning styles&#10;&#10;Description automatically generated">
            <a:extLst>
              <a:ext uri="{FF2B5EF4-FFF2-40B4-BE49-F238E27FC236}">
                <a16:creationId xmlns:a16="http://schemas.microsoft.com/office/drawing/2014/main" id="{F472B95A-9139-F80E-D647-AB08D4A80B49}"/>
              </a:ext>
            </a:extLst>
          </p:cNvPr>
          <p:cNvPicPr>
            <a:picLocks noGrp="1" noChangeAspect="1"/>
          </p:cNvPicPr>
          <p:nvPr>
            <p:ph idx="1"/>
          </p:nvPr>
        </p:nvPicPr>
        <p:blipFill>
          <a:blip r:embed="rId2"/>
          <a:stretch>
            <a:fillRect/>
          </a:stretch>
        </p:blipFill>
        <p:spPr>
          <a:xfrm>
            <a:off x="1793367" y="457200"/>
            <a:ext cx="5557266" cy="5943600"/>
          </a:xfrm>
          <a:prstGeom prst="rect">
            <a:avLst/>
          </a:prstGeom>
        </p:spPr>
      </p:pic>
      <p:sp>
        <p:nvSpPr>
          <p:cNvPr id="7" name="Left Arrow 6">
            <a:extLst>
              <a:ext uri="{FF2B5EF4-FFF2-40B4-BE49-F238E27FC236}">
                <a16:creationId xmlns:a16="http://schemas.microsoft.com/office/drawing/2014/main" id="{D01B0889-738C-ED92-5C8D-2202918C6FC8}"/>
              </a:ext>
            </a:extLst>
          </p:cNvPr>
          <p:cNvSpPr/>
          <p:nvPr/>
        </p:nvSpPr>
        <p:spPr>
          <a:xfrm rot="20609765">
            <a:off x="6457950" y="1097280"/>
            <a:ext cx="2503170" cy="1668780"/>
          </a:xfrm>
          <a:prstGeom prst="leftArrow">
            <a:avLst/>
          </a:prstGeom>
          <a:solidFill>
            <a:srgbClr val="E2656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Statements</a:t>
            </a:r>
          </a:p>
          <a:p>
            <a:pPr algn="ctr"/>
            <a:r>
              <a:rPr lang="en-US" sz="2400" b="1" dirty="0">
                <a:latin typeface="Arial" panose="020B0604020202020204" pitchFamily="34" charset="0"/>
                <a:cs typeface="Arial" panose="020B0604020202020204" pitchFamily="34" charset="0"/>
              </a:rPr>
              <a:t>Commands</a:t>
            </a:r>
          </a:p>
        </p:txBody>
      </p:sp>
      <p:sp>
        <p:nvSpPr>
          <p:cNvPr id="8" name="Right Arrow 7">
            <a:extLst>
              <a:ext uri="{FF2B5EF4-FFF2-40B4-BE49-F238E27FC236}">
                <a16:creationId xmlns:a16="http://schemas.microsoft.com/office/drawing/2014/main" id="{FE533317-9067-4B3F-15DD-AD48847FF2B8}"/>
              </a:ext>
            </a:extLst>
          </p:cNvPr>
          <p:cNvSpPr/>
          <p:nvPr/>
        </p:nvSpPr>
        <p:spPr>
          <a:xfrm rot="1602208">
            <a:off x="373156" y="940431"/>
            <a:ext cx="2433023" cy="1544255"/>
          </a:xfrm>
          <a:prstGeom prst="rightArrow">
            <a:avLst/>
          </a:prstGeom>
          <a:solidFill>
            <a:srgbClr val="3E84CA"/>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Examples</a:t>
            </a:r>
          </a:p>
          <a:p>
            <a:pPr algn="ctr"/>
            <a:r>
              <a:rPr lang="en-US" sz="2400" b="1" dirty="0">
                <a:latin typeface="Arial" panose="020B0604020202020204" pitchFamily="34" charset="0"/>
                <a:cs typeface="Arial" panose="020B0604020202020204" pitchFamily="34" charset="0"/>
              </a:rPr>
              <a:t>Illustrations</a:t>
            </a:r>
            <a:endParaRPr lang="en-US" b="1" dirty="0">
              <a:latin typeface="Arial" panose="020B0604020202020204" pitchFamily="34" charset="0"/>
              <a:cs typeface="Arial" panose="020B0604020202020204" pitchFamily="34" charset="0"/>
            </a:endParaRPr>
          </a:p>
        </p:txBody>
      </p:sp>
      <p:sp>
        <p:nvSpPr>
          <p:cNvPr id="9" name="Right Arrow 8">
            <a:extLst>
              <a:ext uri="{FF2B5EF4-FFF2-40B4-BE49-F238E27FC236}">
                <a16:creationId xmlns:a16="http://schemas.microsoft.com/office/drawing/2014/main" id="{2FB81F60-D903-BA03-A297-0A8852411936}"/>
              </a:ext>
            </a:extLst>
          </p:cNvPr>
          <p:cNvSpPr/>
          <p:nvPr/>
        </p:nvSpPr>
        <p:spPr>
          <a:xfrm rot="20274509">
            <a:off x="389306" y="5008660"/>
            <a:ext cx="2433023" cy="1544255"/>
          </a:xfrm>
          <a:prstGeom prst="rightArrow">
            <a:avLst/>
          </a:prstGeom>
          <a:solidFill>
            <a:srgbClr val="FFDA6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Conclusions</a:t>
            </a:r>
          </a:p>
          <a:p>
            <a:pPr algn="ctr"/>
            <a:r>
              <a:rPr lang="en-US" sz="2400" b="1" dirty="0">
                <a:solidFill>
                  <a:schemeClr val="tx1"/>
                </a:solidFill>
                <a:latin typeface="Arial" panose="020B0604020202020204" pitchFamily="34" charset="0"/>
                <a:cs typeface="Arial" panose="020B0604020202020204" pitchFamily="34" charset="0"/>
              </a:rPr>
              <a:t>Inferences</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615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n open book&#10;&#10;Description automatically generated">
            <a:extLst>
              <a:ext uri="{FF2B5EF4-FFF2-40B4-BE49-F238E27FC236}">
                <a16:creationId xmlns:a16="http://schemas.microsoft.com/office/drawing/2014/main" id="{090CAF3A-3444-A767-48D7-D81422D9F6B6}"/>
              </a:ext>
            </a:extLst>
          </p:cNvPr>
          <p:cNvPicPr>
            <a:picLocks noChangeAspect="1"/>
          </p:cNvPicPr>
          <p:nvPr/>
        </p:nvPicPr>
        <p:blipFill rotWithShape="1">
          <a:blip r:embed="rId2"/>
          <a:srcRect t="1516" b="29359"/>
          <a:stretch/>
        </p:blipFill>
        <p:spPr>
          <a:xfrm>
            <a:off x="-1" y="10"/>
            <a:ext cx="9144001" cy="3428990"/>
          </a:xfrm>
          <a:prstGeom prst="rect">
            <a:avLst/>
          </a:prstGeom>
        </p:spPr>
      </p:pic>
      <p:grpSp>
        <p:nvGrpSpPr>
          <p:cNvPr id="12" name="Group 11">
            <a:extLst>
              <a:ext uri="{FF2B5EF4-FFF2-40B4-BE49-F238E27FC236}">
                <a16:creationId xmlns:a16="http://schemas.microsoft.com/office/drawing/2014/main" id="{5EC81CC9-EAC3-3907-9268-3A583E3B63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00" y="3401858"/>
            <a:ext cx="9155400" cy="123363"/>
            <a:chOff x="-5025" y="6737718"/>
            <a:chExt cx="12207200" cy="123363"/>
          </a:xfrm>
        </p:grpSpPr>
        <p:sp>
          <p:nvSpPr>
            <p:cNvPr id="13" name="Rectangle 12">
              <a:extLst>
                <a:ext uri="{FF2B5EF4-FFF2-40B4-BE49-F238E27FC236}">
                  <a16:creationId xmlns:a16="http://schemas.microsoft.com/office/drawing/2014/main" id="{665915B0-4647-B7BB-3CDF-D62A16FCB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A416CD1-48B0-ADCA-33F6-A12FBD9EE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 Box 24">
            <a:extLst>
              <a:ext uri="{FF2B5EF4-FFF2-40B4-BE49-F238E27FC236}">
                <a16:creationId xmlns:a16="http://schemas.microsoft.com/office/drawing/2014/main" id="{F829511A-3EFF-0C9A-FE2B-61363CD01787}"/>
              </a:ext>
            </a:extLst>
          </p:cNvPr>
          <p:cNvSpPr txBox="1">
            <a:spLocks noChangeArrowheads="1"/>
          </p:cNvSpPr>
          <p:nvPr/>
        </p:nvSpPr>
        <p:spPr bwMode="auto">
          <a:xfrm>
            <a:off x="0" y="3525220"/>
            <a:ext cx="9144000"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ts val="1200"/>
              </a:spcAft>
            </a:pPr>
            <a:r>
              <a:rPr lang="en-US" altLang="en-US" sz="2400" b="1" dirty="0">
                <a:effectLst>
                  <a:outerShdw blurRad="38100" dist="38100" dir="2700000" algn="tl">
                    <a:srgbClr val="FFFFFF"/>
                  </a:outerShdw>
                </a:effectLst>
                <a:latin typeface="Arial" panose="020B0604020202020204" pitchFamily="34" charset="0"/>
                <a:cs typeface="Arial" panose="020B0604020202020204" pitchFamily="34" charset="0"/>
              </a:rPr>
              <a:t>(Matthew 5:21), You have heard that it was said to those of old, you shall not murder... </a:t>
            </a:r>
            <a:endParaRPr lang="en-US" altLang="en-US" sz="2400" b="1" dirty="0">
              <a:solidFill>
                <a:srgbClr val="D52D2D"/>
              </a:solidFill>
              <a:effectLst>
                <a:outerShdw blurRad="38100" dist="38100" dir="2700000" algn="tl">
                  <a:srgbClr val="000000"/>
                </a:outerShdw>
              </a:effectLst>
              <a:latin typeface="Arial" panose="020B0604020202020204" pitchFamily="34" charset="0"/>
              <a:cs typeface="Arial" panose="020B0604020202020204" pitchFamily="34" charset="0"/>
            </a:endParaRPr>
          </a:p>
          <a:p>
            <a:r>
              <a:rPr lang="en-US" altLang="en-US" sz="2400" b="1" dirty="0">
                <a:effectLst>
                  <a:outerShdw blurRad="38100" dist="38100" dir="2700000" algn="tl">
                    <a:srgbClr val="FFFFFF"/>
                  </a:outerShdw>
                </a:effectLst>
                <a:latin typeface="Arial" panose="020B0604020202020204" pitchFamily="34" charset="0"/>
                <a:cs typeface="Arial" panose="020B0604020202020204" pitchFamily="34" charset="0"/>
              </a:rPr>
              <a:t>(Hebrews 11:3), By faith we understand that the worlds were framed by the word of God… </a:t>
            </a:r>
            <a:endParaRPr lang="en-US" altLang="en-US" sz="2000"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0E9A6C0-D059-F82A-FC3B-5CAD09040E2A}"/>
              </a:ext>
            </a:extLst>
          </p:cNvPr>
          <p:cNvSpPr txBox="1"/>
          <p:nvPr/>
        </p:nvSpPr>
        <p:spPr>
          <a:xfrm>
            <a:off x="0" y="2940192"/>
            <a:ext cx="3571860" cy="461665"/>
          </a:xfrm>
          <a:prstGeom prst="rect">
            <a:avLst/>
          </a:prstGeom>
          <a:solidFill>
            <a:schemeClr val="tx1"/>
          </a:solidFill>
        </p:spPr>
        <p:txBody>
          <a:bodyPr wrap="square" rtlCol="0">
            <a:spAutoFit/>
          </a:bodyPr>
          <a:lstStyle/>
          <a:p>
            <a:pPr algn="ctr"/>
            <a:r>
              <a:rPr lang="en-US" sz="2400" dirty="0">
                <a:solidFill>
                  <a:schemeClr val="accent4">
                    <a:lumMod val="20000"/>
                    <a:lumOff val="80000"/>
                  </a:schemeClr>
                </a:solidFill>
                <a:latin typeface="Arial" panose="020B0604020202020204" pitchFamily="34" charset="0"/>
                <a:cs typeface="Arial" panose="020B0604020202020204" pitchFamily="34" charset="0"/>
              </a:rPr>
              <a:t>Commands / Statements</a:t>
            </a:r>
          </a:p>
        </p:txBody>
      </p:sp>
      <p:sp>
        <p:nvSpPr>
          <p:cNvPr id="8" name="Text Box 24">
            <a:extLst>
              <a:ext uri="{FF2B5EF4-FFF2-40B4-BE49-F238E27FC236}">
                <a16:creationId xmlns:a16="http://schemas.microsoft.com/office/drawing/2014/main" id="{8E195867-D6AC-8220-F23B-24FF0A0878F0}"/>
              </a:ext>
            </a:extLst>
          </p:cNvPr>
          <p:cNvSpPr txBox="1">
            <a:spLocks noChangeArrowheads="1"/>
          </p:cNvSpPr>
          <p:nvPr/>
        </p:nvSpPr>
        <p:spPr bwMode="auto">
          <a:xfrm>
            <a:off x="0" y="3539049"/>
            <a:ext cx="9144000" cy="1723549"/>
          </a:xfrm>
          <a:prstGeom prst="rect">
            <a:avLst/>
          </a:prstGeom>
          <a:noFill/>
          <a:ln>
            <a:noFill/>
          </a:ln>
          <a:effectLst/>
        </p:spPr>
        <p:txBody>
          <a:bodyPr wrap="square">
            <a:spAutoFit/>
          </a:bodyPr>
          <a:lstStyle/>
          <a:p>
            <a:pPr>
              <a:spcAft>
                <a:spcPts val="1200"/>
              </a:spcAft>
            </a:pPr>
            <a:r>
              <a:rPr lang="en-US" altLang="en-US" sz="2400" b="1" dirty="0">
                <a:effectLst>
                  <a:outerShdw blurRad="38100" dist="38100" dir="2700000" algn="tl">
                    <a:srgbClr val="FFFFFF"/>
                  </a:outerShdw>
                </a:effectLst>
                <a:latin typeface="Arial" panose="020B0604020202020204" pitchFamily="34" charset="0"/>
                <a:cs typeface="Arial" panose="020B0604020202020204" pitchFamily="34" charset="0"/>
              </a:rPr>
              <a:t>(1 Corinthians 10:11), Now all these things happened to them as examples, and they were written for our admonition... </a:t>
            </a:r>
            <a:endParaRPr lang="en-US" altLang="en-US" sz="2400" b="1" dirty="0">
              <a:solidFill>
                <a:srgbClr val="D52D2D"/>
              </a:solidFill>
              <a:effectLst>
                <a:outerShdw blurRad="38100" dist="38100" dir="2700000" algn="tl">
                  <a:srgbClr val="000000"/>
                </a:outerShdw>
              </a:effectLst>
              <a:latin typeface="Arial" panose="020B0604020202020204" pitchFamily="34" charset="0"/>
              <a:cs typeface="Arial" panose="020B0604020202020204" pitchFamily="34" charset="0"/>
            </a:endParaRPr>
          </a:p>
          <a:p>
            <a:r>
              <a:rPr lang="en-US" altLang="en-US" sz="2400" b="1" dirty="0">
                <a:effectLst>
                  <a:outerShdw blurRad="38100" dist="38100" dir="2700000" algn="tl">
                    <a:srgbClr val="FFFFFF"/>
                  </a:outerShdw>
                </a:effectLst>
                <a:latin typeface="Arial" panose="020B0604020202020204" pitchFamily="34" charset="0"/>
                <a:cs typeface="Arial" panose="020B0604020202020204" pitchFamily="34" charset="0"/>
              </a:rPr>
              <a:t>(Romans 15:4), </a:t>
            </a:r>
            <a:r>
              <a:rPr lang="en-US" sz="2400" b="1" dirty="0">
                <a:latin typeface="Arial" panose="020B0604020202020204" pitchFamily="34" charset="0"/>
                <a:cs typeface="Arial" panose="020B0604020202020204" pitchFamily="34" charset="0"/>
              </a:rPr>
              <a:t>For whatever things were written before were written for our learning</a:t>
            </a:r>
            <a:r>
              <a:rPr lang="en-US" altLang="en-US" sz="2400" b="1" dirty="0">
                <a:effectLst>
                  <a:outerShdw blurRad="38100" dist="38100" dir="2700000" algn="tl">
                    <a:srgbClr val="FFFFFF"/>
                  </a:outerShdw>
                </a:effectLst>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CF37D1F8-90A2-E86C-4DCC-ABF1AE27C029}"/>
              </a:ext>
            </a:extLst>
          </p:cNvPr>
          <p:cNvSpPr txBox="1"/>
          <p:nvPr/>
        </p:nvSpPr>
        <p:spPr>
          <a:xfrm>
            <a:off x="3571860" y="2940191"/>
            <a:ext cx="2406030" cy="461665"/>
          </a:xfrm>
          <a:prstGeom prst="rect">
            <a:avLst/>
          </a:prstGeom>
          <a:solidFill>
            <a:schemeClr val="tx1"/>
          </a:solidFill>
        </p:spPr>
        <p:txBody>
          <a:bodyPr wrap="square" rtlCol="0">
            <a:spAutoFit/>
          </a:bodyPr>
          <a:lstStyle/>
          <a:p>
            <a:pPr algn="ctr"/>
            <a:r>
              <a:rPr lang="en-US" sz="2400" dirty="0">
                <a:solidFill>
                  <a:schemeClr val="accent4">
                    <a:lumMod val="20000"/>
                    <a:lumOff val="80000"/>
                  </a:schemeClr>
                </a:solidFill>
                <a:latin typeface="Arial" panose="020B0604020202020204" pitchFamily="34" charset="0"/>
                <a:cs typeface="Arial" panose="020B0604020202020204" pitchFamily="34" charset="0"/>
              </a:rPr>
              <a:t>Given Examples</a:t>
            </a:r>
          </a:p>
        </p:txBody>
      </p:sp>
      <p:sp>
        <p:nvSpPr>
          <p:cNvPr id="11" name="Text Box 24">
            <a:extLst>
              <a:ext uri="{FF2B5EF4-FFF2-40B4-BE49-F238E27FC236}">
                <a16:creationId xmlns:a16="http://schemas.microsoft.com/office/drawing/2014/main" id="{E73BECD1-68FF-9E4B-CBCD-B38EA5ECC09B}"/>
              </a:ext>
            </a:extLst>
          </p:cNvPr>
          <p:cNvSpPr txBox="1">
            <a:spLocks noChangeArrowheads="1"/>
          </p:cNvSpPr>
          <p:nvPr/>
        </p:nvSpPr>
        <p:spPr bwMode="auto">
          <a:xfrm>
            <a:off x="5700" y="3539048"/>
            <a:ext cx="9144000"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ts val="1200"/>
              </a:spcAft>
            </a:pPr>
            <a:r>
              <a:rPr lang="en-US" altLang="en-US" sz="2400" b="1" dirty="0">
                <a:effectLst>
                  <a:outerShdw blurRad="38100" dist="38100" dir="2700000" algn="tl">
                    <a:srgbClr val="FFFFFF"/>
                  </a:outerShdw>
                </a:effectLst>
                <a:latin typeface="Arial" panose="020B0604020202020204" pitchFamily="34" charset="0"/>
                <a:cs typeface="Arial" panose="020B0604020202020204" pitchFamily="34" charset="0"/>
              </a:rPr>
              <a:t>(Matthew 19:3-6), a man shall…be joined to his wife, and the two shall become one flesh…what God has joined together, let not man separate.</a:t>
            </a:r>
            <a:endParaRPr lang="en-US" altLang="en-US" sz="2400" b="1" dirty="0">
              <a:solidFill>
                <a:srgbClr val="D52D2D"/>
              </a:solidFill>
              <a:effectLst>
                <a:outerShdw blurRad="38100" dist="38100" dir="2700000" algn="tl">
                  <a:srgbClr val="000000"/>
                </a:outerShdw>
              </a:effectLst>
              <a:latin typeface="Arial" panose="020B0604020202020204" pitchFamily="34" charset="0"/>
              <a:cs typeface="Arial" panose="020B0604020202020204" pitchFamily="34" charset="0"/>
            </a:endParaRPr>
          </a:p>
          <a:p>
            <a:r>
              <a:rPr lang="en-US" altLang="en-US" sz="2400" b="1" dirty="0">
                <a:effectLst>
                  <a:outerShdw blurRad="38100" dist="38100" dir="2700000" algn="tl">
                    <a:srgbClr val="FFFFFF"/>
                  </a:outerShdw>
                </a:effectLst>
                <a:latin typeface="Arial" panose="020B0604020202020204" pitchFamily="34" charset="0"/>
                <a:cs typeface="Arial" panose="020B0604020202020204" pitchFamily="34" charset="0"/>
              </a:rPr>
              <a:t>(Matthew 22:23-32), </a:t>
            </a:r>
            <a:r>
              <a:rPr lang="en-US" altLang="en-US" sz="2400" b="1" dirty="0">
                <a:effectLst>
                  <a:outerShdw blurRad="38100" dist="38100" dir="2700000" algn="tl">
                    <a:srgbClr val="FFFFFF"/>
                  </a:outerShdw>
                </a:effectLst>
              </a:rPr>
              <a:t>I am the God of Abraham, the God of Isaac, and the God of Jacob; God is not the God of the dead, but of the living.</a:t>
            </a:r>
          </a:p>
        </p:txBody>
      </p:sp>
      <p:sp>
        <p:nvSpPr>
          <p:cNvPr id="15" name="TextBox 14">
            <a:extLst>
              <a:ext uri="{FF2B5EF4-FFF2-40B4-BE49-F238E27FC236}">
                <a16:creationId xmlns:a16="http://schemas.microsoft.com/office/drawing/2014/main" id="{D3666781-D9D9-CDBF-AC3B-C9580F0DDAAE}"/>
              </a:ext>
            </a:extLst>
          </p:cNvPr>
          <p:cNvSpPr txBox="1"/>
          <p:nvPr/>
        </p:nvSpPr>
        <p:spPr>
          <a:xfrm>
            <a:off x="5977890" y="2944036"/>
            <a:ext cx="3160410" cy="461665"/>
          </a:xfrm>
          <a:prstGeom prst="rect">
            <a:avLst/>
          </a:prstGeom>
          <a:solidFill>
            <a:schemeClr val="tx1"/>
          </a:solidFill>
        </p:spPr>
        <p:txBody>
          <a:bodyPr wrap="square" rtlCol="0">
            <a:spAutoFit/>
          </a:bodyPr>
          <a:lstStyle/>
          <a:p>
            <a:pPr algn="ctr"/>
            <a:r>
              <a:rPr lang="en-US" sz="2400" dirty="0">
                <a:solidFill>
                  <a:schemeClr val="accent4">
                    <a:lumMod val="20000"/>
                    <a:lumOff val="80000"/>
                  </a:schemeClr>
                </a:solidFill>
                <a:latin typeface="Arial" panose="020B0604020202020204" pitchFamily="34" charset="0"/>
                <a:cs typeface="Arial" panose="020B0604020202020204" pitchFamily="34" charset="0"/>
              </a:rPr>
              <a:t>Forced Conclusions</a:t>
            </a:r>
          </a:p>
        </p:txBody>
      </p:sp>
      <p:sp>
        <p:nvSpPr>
          <p:cNvPr id="16" name="Text Box 33" descr="Papyrus">
            <a:extLst>
              <a:ext uri="{FF2B5EF4-FFF2-40B4-BE49-F238E27FC236}">
                <a16:creationId xmlns:a16="http://schemas.microsoft.com/office/drawing/2014/main" id="{E436AEA3-D51F-FE64-9C3B-FD42DAD6EBC4}"/>
              </a:ext>
            </a:extLst>
          </p:cNvPr>
          <p:cNvSpPr txBox="1">
            <a:spLocks noChangeArrowheads="1"/>
          </p:cNvSpPr>
          <p:nvPr/>
        </p:nvSpPr>
        <p:spPr bwMode="auto">
          <a:xfrm>
            <a:off x="-5761" y="3525219"/>
            <a:ext cx="9241201" cy="2708434"/>
          </a:xfrm>
          <a:prstGeom prst="rect">
            <a:avLst/>
          </a:prstGeom>
          <a:solidFill>
            <a:srgbClr val="000000"/>
          </a:solidFill>
          <a:ln>
            <a:noFill/>
          </a:ln>
          <a:effectLst/>
        </p:spPr>
        <p:txBody>
          <a:bodyPr wrap="square">
            <a:spAutoFit/>
          </a:bodyPr>
          <a:lstStyle/>
          <a:p>
            <a:pPr algn="ctr">
              <a:spcAft>
                <a:spcPts val="1200"/>
              </a:spcAft>
            </a:pPr>
            <a:r>
              <a:rPr lang="en-US" altLang="en-US" sz="2800" dirty="0">
                <a:solidFill>
                  <a:schemeClr val="accent4">
                    <a:lumMod val="20000"/>
                    <a:lumOff val="80000"/>
                  </a:schemeClr>
                </a:solidFill>
                <a:latin typeface="Arial" panose="020B0604020202020204" pitchFamily="34" charset="0"/>
                <a:cs typeface="Arial" panose="020B0604020202020204" pitchFamily="34" charset="0"/>
              </a:rPr>
              <a:t>This indicated that…</a:t>
            </a:r>
          </a:p>
          <a:p>
            <a:pPr lvl="1">
              <a:spcAft>
                <a:spcPts val="1200"/>
              </a:spcAft>
            </a:pPr>
            <a:r>
              <a:rPr lang="en-US" altLang="en-US" sz="2800" dirty="0">
                <a:solidFill>
                  <a:schemeClr val="accent4">
                    <a:lumMod val="20000"/>
                    <a:lumOff val="80000"/>
                  </a:schemeClr>
                </a:solidFill>
                <a:latin typeface="Arial" panose="020B0604020202020204" pitchFamily="34" charset="0"/>
                <a:cs typeface="Arial" panose="020B0604020202020204" pitchFamily="34" charset="0"/>
              </a:rPr>
              <a:t>…the O.T. </a:t>
            </a:r>
            <a:r>
              <a:rPr lang="en-US" altLang="en-US" sz="2800" u="sng" dirty="0">
                <a:solidFill>
                  <a:schemeClr val="accent4">
                    <a:lumMod val="20000"/>
                    <a:lumOff val="80000"/>
                  </a:schemeClr>
                </a:solidFill>
                <a:latin typeface="Arial" panose="020B0604020202020204" pitchFamily="34" charset="0"/>
                <a:cs typeface="Arial" panose="020B0604020202020204" pitchFamily="34" charset="0"/>
              </a:rPr>
              <a:t>Stated</a:t>
            </a:r>
            <a:r>
              <a:rPr lang="en-US" altLang="en-US" sz="2800" dirty="0">
                <a:solidFill>
                  <a:schemeClr val="accent4">
                    <a:lumMod val="20000"/>
                    <a:lumOff val="80000"/>
                  </a:schemeClr>
                </a:solidFill>
                <a:latin typeface="Arial" panose="020B0604020202020204" pitchFamily="34" charset="0"/>
                <a:cs typeface="Arial" panose="020B0604020202020204" pitchFamily="34" charset="0"/>
              </a:rPr>
              <a:t> what was expected!</a:t>
            </a:r>
          </a:p>
          <a:p>
            <a:pPr lvl="1">
              <a:spcAft>
                <a:spcPts val="1200"/>
              </a:spcAft>
            </a:pPr>
            <a:r>
              <a:rPr lang="en-US" altLang="en-US" sz="2800" dirty="0">
                <a:solidFill>
                  <a:schemeClr val="accent4">
                    <a:lumMod val="20000"/>
                    <a:lumOff val="80000"/>
                  </a:schemeClr>
                </a:solidFill>
                <a:latin typeface="Arial" panose="020B0604020202020204" pitchFamily="34" charset="0"/>
                <a:cs typeface="Arial" panose="020B0604020202020204" pitchFamily="34" charset="0"/>
              </a:rPr>
              <a:t>…the O.T. </a:t>
            </a:r>
            <a:r>
              <a:rPr lang="en-US" altLang="en-US" sz="2800" u="sng" dirty="0">
                <a:solidFill>
                  <a:schemeClr val="accent4">
                    <a:lumMod val="20000"/>
                    <a:lumOff val="80000"/>
                  </a:schemeClr>
                </a:solidFill>
                <a:latin typeface="Arial" panose="020B0604020202020204" pitchFamily="34" charset="0"/>
                <a:cs typeface="Arial" panose="020B0604020202020204" pitchFamily="34" charset="0"/>
              </a:rPr>
              <a:t>Showed</a:t>
            </a:r>
            <a:r>
              <a:rPr lang="en-US" altLang="en-US" sz="2800" dirty="0">
                <a:solidFill>
                  <a:schemeClr val="accent4">
                    <a:lumMod val="20000"/>
                    <a:lumOff val="80000"/>
                  </a:schemeClr>
                </a:solidFill>
                <a:latin typeface="Arial" panose="020B0604020202020204" pitchFamily="34" charset="0"/>
                <a:cs typeface="Arial" panose="020B0604020202020204" pitchFamily="34" charset="0"/>
              </a:rPr>
              <a:t> what was expected!</a:t>
            </a:r>
          </a:p>
          <a:p>
            <a:pPr lvl="1">
              <a:spcAft>
                <a:spcPts val="1200"/>
              </a:spcAft>
            </a:pPr>
            <a:r>
              <a:rPr lang="en-US" altLang="en-US" sz="2800" dirty="0">
                <a:solidFill>
                  <a:schemeClr val="accent4">
                    <a:lumMod val="20000"/>
                    <a:lumOff val="80000"/>
                  </a:schemeClr>
                </a:solidFill>
                <a:latin typeface="Arial" panose="020B0604020202020204" pitchFamily="34" charset="0"/>
                <a:cs typeface="Arial" panose="020B0604020202020204" pitchFamily="34" charset="0"/>
              </a:rPr>
              <a:t>…the O.T. Gave enough information to </a:t>
            </a:r>
            <a:r>
              <a:rPr lang="en-US" altLang="en-US" sz="2800" u="sng" dirty="0">
                <a:solidFill>
                  <a:schemeClr val="accent4">
                    <a:lumMod val="20000"/>
                    <a:lumOff val="80000"/>
                  </a:schemeClr>
                </a:solidFill>
                <a:latin typeface="Arial" panose="020B0604020202020204" pitchFamily="34" charset="0"/>
                <a:cs typeface="Arial" panose="020B0604020202020204" pitchFamily="34" charset="0"/>
              </a:rPr>
              <a:t>Necessarily Infer</a:t>
            </a:r>
            <a:r>
              <a:rPr lang="en-US" altLang="en-US" sz="2800" dirty="0">
                <a:solidFill>
                  <a:schemeClr val="accent4">
                    <a:lumMod val="20000"/>
                    <a:lumOff val="80000"/>
                  </a:schemeClr>
                </a:solidFill>
                <a:latin typeface="Arial" panose="020B0604020202020204" pitchFamily="34" charset="0"/>
                <a:cs typeface="Arial" panose="020B0604020202020204" pitchFamily="34" charset="0"/>
              </a:rPr>
              <a:t> what was expected!</a:t>
            </a:r>
          </a:p>
        </p:txBody>
      </p:sp>
    </p:spTree>
    <p:extLst>
      <p:ext uri="{BB962C8B-B14F-4D97-AF65-F5344CB8AC3E}">
        <p14:creationId xmlns:p14="http://schemas.microsoft.com/office/powerpoint/2010/main" val="14640540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2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anim calcmode="lin" valueType="num">
                                      <p:cBhvr>
                                        <p:cTn id="22" dur="2000" fill="hold"/>
                                        <p:tgtEl>
                                          <p:spTgt spid="7"/>
                                        </p:tgtEl>
                                        <p:attrNameLst>
                                          <p:attrName>ppt_x</p:attrName>
                                        </p:attrNameLst>
                                      </p:cBhvr>
                                      <p:tavLst>
                                        <p:tav tm="0">
                                          <p:val>
                                            <p:strVal val="#ppt_x"/>
                                          </p:val>
                                        </p:tav>
                                        <p:tav tm="100000">
                                          <p:val>
                                            <p:strVal val="#ppt_x"/>
                                          </p:val>
                                        </p:tav>
                                      </p:tavLst>
                                    </p:anim>
                                    <p:anim calcmode="lin" valueType="num">
                                      <p:cBhvr>
                                        <p:cTn id="23" dur="2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grpId="1" nodeType="clickEffect">
                                  <p:stCondLst>
                                    <p:cond delay="0"/>
                                  </p:stCondLst>
                                  <p:childTnLst>
                                    <p:animEffect transition="out" filter="barn(inVertical)">
                                      <p:cBhvr>
                                        <p:cTn id="27" dur="1000"/>
                                        <p:tgtEl>
                                          <p:spTgt spid="6">
                                            <p:txEl>
                                              <p:pRg st="0" end="0"/>
                                            </p:txEl>
                                          </p:spTgt>
                                        </p:tgtEl>
                                      </p:cBhvr>
                                    </p:animEffect>
                                    <p:set>
                                      <p:cBhvr>
                                        <p:cTn id="28" dur="1" fill="hold">
                                          <p:stCondLst>
                                            <p:cond delay="999"/>
                                          </p:stCondLst>
                                        </p:cTn>
                                        <p:tgtEl>
                                          <p:spTgt spid="6">
                                            <p:txEl>
                                              <p:pRg st="0" end="0"/>
                                            </p:txEl>
                                          </p:spTgt>
                                        </p:tgtEl>
                                        <p:attrNameLst>
                                          <p:attrName>style.visibility</p:attrName>
                                        </p:attrNameLst>
                                      </p:cBhvr>
                                      <p:to>
                                        <p:strVal val="hidden"/>
                                      </p:to>
                                    </p:set>
                                  </p:childTnLst>
                                </p:cTn>
                              </p:par>
                              <p:par>
                                <p:cTn id="29" presetID="16" presetClass="exit" presetSubtype="21" fill="hold" grpId="1" nodeType="withEffect">
                                  <p:stCondLst>
                                    <p:cond delay="0"/>
                                  </p:stCondLst>
                                  <p:childTnLst>
                                    <p:animEffect transition="out" filter="barn(inVertical)">
                                      <p:cBhvr>
                                        <p:cTn id="30" dur="1000"/>
                                        <p:tgtEl>
                                          <p:spTgt spid="6">
                                            <p:txEl>
                                              <p:pRg st="1" end="1"/>
                                            </p:txEl>
                                          </p:spTgt>
                                        </p:tgtEl>
                                      </p:cBhvr>
                                    </p:animEffect>
                                    <p:set>
                                      <p:cBhvr>
                                        <p:cTn id="31" dur="1" fill="hold">
                                          <p:stCondLst>
                                            <p:cond delay="999"/>
                                          </p:stCondLst>
                                        </p:cTn>
                                        <p:tgtEl>
                                          <p:spTgt spid="6">
                                            <p:txEl>
                                              <p:pRg st="1" end="1"/>
                                            </p:txEl>
                                          </p:spTgt>
                                        </p:tgtEl>
                                        <p:attrNameLst>
                                          <p:attrName>style.visibility</p:attrName>
                                        </p:attrNameLst>
                                      </p:cBhvr>
                                      <p:to>
                                        <p:strVal val="hidden"/>
                                      </p:to>
                                    </p:set>
                                  </p:childTnLst>
                                </p:cTn>
                              </p:par>
                              <p:par>
                                <p:cTn id="32" presetID="55" presetClass="entr" presetSubtype="0" fill="hold" grpId="0" nodeType="withEffect">
                                  <p:stCondLst>
                                    <p:cond delay="0"/>
                                  </p:stCondLst>
                                  <p:childTnLst>
                                    <p:set>
                                      <p:cBhvr>
                                        <p:cTn id="33" dur="1" fill="hold">
                                          <p:stCondLst>
                                            <p:cond delay="0"/>
                                          </p:stCondLst>
                                        </p:cTn>
                                        <p:tgtEl>
                                          <p:spTgt spid="8">
                                            <p:bg/>
                                          </p:spTgt>
                                        </p:tgtEl>
                                        <p:attrNameLst>
                                          <p:attrName>style.visibility</p:attrName>
                                        </p:attrNameLst>
                                      </p:cBhvr>
                                      <p:to>
                                        <p:strVal val="visible"/>
                                      </p:to>
                                    </p:set>
                                    <p:anim calcmode="lin" valueType="num">
                                      <p:cBhvr>
                                        <p:cTn id="34" dur="2000" fill="hold"/>
                                        <p:tgtEl>
                                          <p:spTgt spid="8">
                                            <p:bg/>
                                          </p:spTgt>
                                        </p:tgtEl>
                                        <p:attrNameLst>
                                          <p:attrName>ppt_w</p:attrName>
                                        </p:attrNameLst>
                                      </p:cBhvr>
                                      <p:tavLst>
                                        <p:tav tm="0">
                                          <p:val>
                                            <p:strVal val="#ppt_w*0.70"/>
                                          </p:val>
                                        </p:tav>
                                        <p:tav tm="100000">
                                          <p:val>
                                            <p:strVal val="#ppt_w"/>
                                          </p:val>
                                        </p:tav>
                                      </p:tavLst>
                                    </p:anim>
                                    <p:anim calcmode="lin" valueType="num">
                                      <p:cBhvr>
                                        <p:cTn id="35" dur="2000" fill="hold"/>
                                        <p:tgtEl>
                                          <p:spTgt spid="8">
                                            <p:bg/>
                                          </p:spTgt>
                                        </p:tgtEl>
                                        <p:attrNameLst>
                                          <p:attrName>ppt_h</p:attrName>
                                        </p:attrNameLst>
                                      </p:cBhvr>
                                      <p:tavLst>
                                        <p:tav tm="0">
                                          <p:val>
                                            <p:strVal val="#ppt_h"/>
                                          </p:val>
                                        </p:tav>
                                        <p:tav tm="100000">
                                          <p:val>
                                            <p:strVal val="#ppt_h"/>
                                          </p:val>
                                        </p:tav>
                                      </p:tavLst>
                                    </p:anim>
                                    <p:animEffect transition="in" filter="fade">
                                      <p:cBhvr>
                                        <p:cTn id="36" dur="2000"/>
                                        <p:tgtEl>
                                          <p:spTgt spid="8">
                                            <p:bg/>
                                          </p:spTgt>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 calcmode="lin" valueType="num">
                                      <p:cBhvr>
                                        <p:cTn id="39" dur="2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40" dur="2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41" dur="2000"/>
                                        <p:tgtEl>
                                          <p:spTgt spid="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8">
                                            <p:txEl>
                                              <p:pRg st="1" end="1"/>
                                            </p:txEl>
                                          </p:spTgt>
                                        </p:tgtEl>
                                        <p:attrNameLst>
                                          <p:attrName>style.visibility</p:attrName>
                                        </p:attrNameLst>
                                      </p:cBhvr>
                                      <p:to>
                                        <p:strVal val="visible"/>
                                      </p:to>
                                    </p:set>
                                    <p:anim calcmode="lin" valueType="num">
                                      <p:cBhvr>
                                        <p:cTn id="46" dur="2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47" dur="2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48" dur="2000"/>
                                        <p:tgtEl>
                                          <p:spTgt spid="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2000"/>
                                        <p:tgtEl>
                                          <p:spTgt spid="10"/>
                                        </p:tgtEl>
                                      </p:cBhvr>
                                    </p:animEffect>
                                    <p:anim calcmode="lin" valueType="num">
                                      <p:cBhvr>
                                        <p:cTn id="54" dur="2000" fill="hold"/>
                                        <p:tgtEl>
                                          <p:spTgt spid="10"/>
                                        </p:tgtEl>
                                        <p:attrNameLst>
                                          <p:attrName>ppt_x</p:attrName>
                                        </p:attrNameLst>
                                      </p:cBhvr>
                                      <p:tavLst>
                                        <p:tav tm="0">
                                          <p:val>
                                            <p:strVal val="#ppt_x"/>
                                          </p:val>
                                        </p:tav>
                                        <p:tav tm="100000">
                                          <p:val>
                                            <p:strVal val="#ppt_x"/>
                                          </p:val>
                                        </p:tav>
                                      </p:tavLst>
                                    </p:anim>
                                    <p:anim calcmode="lin" valueType="num">
                                      <p:cBhvr>
                                        <p:cTn id="55"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xit" presetSubtype="21" fill="hold" grpId="1" nodeType="clickEffect">
                                  <p:stCondLst>
                                    <p:cond delay="0"/>
                                  </p:stCondLst>
                                  <p:childTnLst>
                                    <p:animEffect transition="out" filter="barn(inVertical)">
                                      <p:cBhvr>
                                        <p:cTn id="59" dur="1000"/>
                                        <p:tgtEl>
                                          <p:spTgt spid="8">
                                            <p:txEl>
                                              <p:pRg st="0" end="0"/>
                                            </p:txEl>
                                          </p:spTgt>
                                        </p:tgtEl>
                                      </p:cBhvr>
                                    </p:animEffect>
                                    <p:set>
                                      <p:cBhvr>
                                        <p:cTn id="60" dur="1" fill="hold">
                                          <p:stCondLst>
                                            <p:cond delay="999"/>
                                          </p:stCondLst>
                                        </p:cTn>
                                        <p:tgtEl>
                                          <p:spTgt spid="8">
                                            <p:txEl>
                                              <p:pRg st="0" end="0"/>
                                            </p:txEl>
                                          </p:spTgt>
                                        </p:tgtEl>
                                        <p:attrNameLst>
                                          <p:attrName>style.visibility</p:attrName>
                                        </p:attrNameLst>
                                      </p:cBhvr>
                                      <p:to>
                                        <p:strVal val="hidden"/>
                                      </p:to>
                                    </p:set>
                                  </p:childTnLst>
                                </p:cTn>
                              </p:par>
                              <p:par>
                                <p:cTn id="61" presetID="16" presetClass="exit" presetSubtype="21" fill="hold" grpId="1" nodeType="withEffect">
                                  <p:stCondLst>
                                    <p:cond delay="0"/>
                                  </p:stCondLst>
                                  <p:childTnLst>
                                    <p:animEffect transition="out" filter="barn(inVertical)">
                                      <p:cBhvr>
                                        <p:cTn id="62" dur="1000"/>
                                        <p:tgtEl>
                                          <p:spTgt spid="8">
                                            <p:txEl>
                                              <p:pRg st="1" end="1"/>
                                            </p:txEl>
                                          </p:spTgt>
                                        </p:tgtEl>
                                      </p:cBhvr>
                                    </p:animEffect>
                                    <p:set>
                                      <p:cBhvr>
                                        <p:cTn id="63" dur="1" fill="hold">
                                          <p:stCondLst>
                                            <p:cond delay="999"/>
                                          </p:stCondLst>
                                        </p:cTn>
                                        <p:tgtEl>
                                          <p:spTgt spid="8">
                                            <p:txEl>
                                              <p:pRg st="1" end="1"/>
                                            </p:txEl>
                                          </p:spTgt>
                                        </p:tgtEl>
                                        <p:attrNameLst>
                                          <p:attrName>style.visibility</p:attrName>
                                        </p:attrNameLst>
                                      </p:cBhvr>
                                      <p:to>
                                        <p:strVal val="hidden"/>
                                      </p:to>
                                    </p:set>
                                  </p:childTnLst>
                                </p:cTn>
                              </p:par>
                              <p:par>
                                <p:cTn id="64" presetID="16" presetClass="exit" presetSubtype="21" fill="hold" grpId="1" nodeType="withEffect">
                                  <p:stCondLst>
                                    <p:cond delay="0"/>
                                  </p:stCondLst>
                                  <p:childTnLst>
                                    <p:animEffect transition="out" filter="barn(inVertical)">
                                      <p:cBhvr>
                                        <p:cTn id="65" dur="1000"/>
                                        <p:tgtEl>
                                          <p:spTgt spid="8">
                                            <p:bg/>
                                          </p:spTgt>
                                        </p:tgtEl>
                                      </p:cBhvr>
                                    </p:animEffect>
                                    <p:set>
                                      <p:cBhvr>
                                        <p:cTn id="66" dur="1" fill="hold">
                                          <p:stCondLst>
                                            <p:cond delay="999"/>
                                          </p:stCondLst>
                                        </p:cTn>
                                        <p:tgtEl>
                                          <p:spTgt spid="8">
                                            <p:bg/>
                                          </p:spTgt>
                                        </p:tgtEl>
                                        <p:attrNameLst>
                                          <p:attrName>style.visibility</p:attrName>
                                        </p:attrNameLst>
                                      </p:cBhvr>
                                      <p:to>
                                        <p:strVal val="hidden"/>
                                      </p:to>
                                    </p:set>
                                  </p:childTnLst>
                                </p:cTn>
                              </p:par>
                              <p:par>
                                <p:cTn id="67" presetID="55" presetClass="entr" presetSubtype="0" fill="hold" grpId="0" nodeType="withEffect">
                                  <p:stCondLst>
                                    <p:cond delay="0"/>
                                  </p:stCondLst>
                                  <p:childTnLst>
                                    <p:set>
                                      <p:cBhvr>
                                        <p:cTn id="68" dur="1" fill="hold">
                                          <p:stCondLst>
                                            <p:cond delay="0"/>
                                          </p:stCondLst>
                                        </p:cTn>
                                        <p:tgtEl>
                                          <p:spTgt spid="11">
                                            <p:txEl>
                                              <p:pRg st="0" end="0"/>
                                            </p:txEl>
                                          </p:spTgt>
                                        </p:tgtEl>
                                        <p:attrNameLst>
                                          <p:attrName>style.visibility</p:attrName>
                                        </p:attrNameLst>
                                      </p:cBhvr>
                                      <p:to>
                                        <p:strVal val="visible"/>
                                      </p:to>
                                    </p:set>
                                    <p:anim calcmode="lin" valueType="num">
                                      <p:cBhvr>
                                        <p:cTn id="69" dur="20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70" dur="2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71" dur="2000"/>
                                        <p:tgtEl>
                                          <p:spTgt spid="11">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5" presetClass="entr" presetSubtype="0" fill="hold" grpId="0" nodeType="clickEffect">
                                  <p:stCondLst>
                                    <p:cond delay="0"/>
                                  </p:stCondLst>
                                  <p:childTnLst>
                                    <p:set>
                                      <p:cBhvr>
                                        <p:cTn id="75" dur="1" fill="hold">
                                          <p:stCondLst>
                                            <p:cond delay="0"/>
                                          </p:stCondLst>
                                        </p:cTn>
                                        <p:tgtEl>
                                          <p:spTgt spid="11">
                                            <p:txEl>
                                              <p:pRg st="1" end="1"/>
                                            </p:txEl>
                                          </p:spTgt>
                                        </p:tgtEl>
                                        <p:attrNameLst>
                                          <p:attrName>style.visibility</p:attrName>
                                        </p:attrNameLst>
                                      </p:cBhvr>
                                      <p:to>
                                        <p:strVal val="visible"/>
                                      </p:to>
                                    </p:set>
                                    <p:anim calcmode="lin" valueType="num">
                                      <p:cBhvr>
                                        <p:cTn id="76" dur="2000" fill="hold"/>
                                        <p:tgtEl>
                                          <p:spTgt spid="11">
                                            <p:txEl>
                                              <p:pRg st="1" end="1"/>
                                            </p:txEl>
                                          </p:spTgt>
                                        </p:tgtEl>
                                        <p:attrNameLst>
                                          <p:attrName>ppt_w</p:attrName>
                                        </p:attrNameLst>
                                      </p:cBhvr>
                                      <p:tavLst>
                                        <p:tav tm="0">
                                          <p:val>
                                            <p:strVal val="#ppt_w*0.70"/>
                                          </p:val>
                                        </p:tav>
                                        <p:tav tm="100000">
                                          <p:val>
                                            <p:strVal val="#ppt_w"/>
                                          </p:val>
                                        </p:tav>
                                      </p:tavLst>
                                    </p:anim>
                                    <p:anim calcmode="lin" valueType="num">
                                      <p:cBhvr>
                                        <p:cTn id="77" dur="2000" fill="hold"/>
                                        <p:tgtEl>
                                          <p:spTgt spid="11">
                                            <p:txEl>
                                              <p:pRg st="1" end="1"/>
                                            </p:txEl>
                                          </p:spTgt>
                                        </p:tgtEl>
                                        <p:attrNameLst>
                                          <p:attrName>ppt_h</p:attrName>
                                        </p:attrNameLst>
                                      </p:cBhvr>
                                      <p:tavLst>
                                        <p:tav tm="0">
                                          <p:val>
                                            <p:strVal val="#ppt_h"/>
                                          </p:val>
                                        </p:tav>
                                        <p:tav tm="100000">
                                          <p:val>
                                            <p:strVal val="#ppt_h"/>
                                          </p:val>
                                        </p:tav>
                                      </p:tavLst>
                                    </p:anim>
                                    <p:animEffect transition="in" filter="fade">
                                      <p:cBhvr>
                                        <p:cTn id="78" dur="2000"/>
                                        <p:tgtEl>
                                          <p:spTgt spid="11">
                                            <p:txEl>
                                              <p:pRg st="1" end="1"/>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2000"/>
                                        <p:tgtEl>
                                          <p:spTgt spid="15"/>
                                        </p:tgtEl>
                                      </p:cBhvr>
                                    </p:animEffect>
                                    <p:anim calcmode="lin" valueType="num">
                                      <p:cBhvr>
                                        <p:cTn id="84" dur="2000" fill="hold"/>
                                        <p:tgtEl>
                                          <p:spTgt spid="15"/>
                                        </p:tgtEl>
                                        <p:attrNameLst>
                                          <p:attrName>ppt_x</p:attrName>
                                        </p:attrNameLst>
                                      </p:cBhvr>
                                      <p:tavLst>
                                        <p:tav tm="0">
                                          <p:val>
                                            <p:strVal val="#ppt_x"/>
                                          </p:val>
                                        </p:tav>
                                        <p:tav tm="100000">
                                          <p:val>
                                            <p:strVal val="#ppt_x"/>
                                          </p:val>
                                        </p:tav>
                                      </p:tavLst>
                                    </p:anim>
                                    <p:anim calcmode="lin" valueType="num">
                                      <p:cBhvr>
                                        <p:cTn id="85"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0" presetClass="entr" presetSubtype="0"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wedge">
                                      <p:cBhvr>
                                        <p:cTn id="9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P spid="6" grpId="1" build="allAtOnce"/>
      <p:bldP spid="7" grpId="0" animBg="1"/>
      <p:bldP spid="8" grpId="0" uiExpand="1" build="p" bldLvl="5" animBg="1"/>
      <p:bldP spid="8" grpId="1" build="allAtOnce" animBg="1"/>
      <p:bldP spid="10" grpId="0" animBg="1"/>
      <p:bldP spid="11" grpId="0" uiExpand="1" build="p" bldLvl="5"/>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ainting of a person in a robe&#10;&#10;Description automatically generated">
            <a:extLst>
              <a:ext uri="{FF2B5EF4-FFF2-40B4-BE49-F238E27FC236}">
                <a16:creationId xmlns:a16="http://schemas.microsoft.com/office/drawing/2014/main" id="{ECA7275A-20C9-8BE2-1942-56CD73BDDC53}"/>
              </a:ext>
            </a:extLst>
          </p:cNvPr>
          <p:cNvPicPr>
            <a:picLocks noChangeAspect="1"/>
          </p:cNvPicPr>
          <p:nvPr/>
        </p:nvPicPr>
        <p:blipFill rotWithShape="1">
          <a:blip r:embed="rId2"/>
          <a:srcRect t="7920" b="17080"/>
          <a:stretch/>
        </p:blipFill>
        <p:spPr>
          <a:xfrm>
            <a:off x="-1" y="10"/>
            <a:ext cx="9144001" cy="3428990"/>
          </a:xfrm>
          <a:prstGeom prst="rect">
            <a:avLst/>
          </a:prstGeom>
        </p:spPr>
      </p:pic>
      <p:grpSp>
        <p:nvGrpSpPr>
          <p:cNvPr id="12" name="Group 11">
            <a:extLst>
              <a:ext uri="{FF2B5EF4-FFF2-40B4-BE49-F238E27FC236}">
                <a16:creationId xmlns:a16="http://schemas.microsoft.com/office/drawing/2014/main" id="{5EC81CC9-EAC3-3907-9268-3A583E3B63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00" y="3401858"/>
            <a:ext cx="9155400" cy="123363"/>
            <a:chOff x="-5025" y="6737718"/>
            <a:chExt cx="12207200" cy="123363"/>
          </a:xfrm>
        </p:grpSpPr>
        <p:sp>
          <p:nvSpPr>
            <p:cNvPr id="13" name="Rectangle 12">
              <a:extLst>
                <a:ext uri="{FF2B5EF4-FFF2-40B4-BE49-F238E27FC236}">
                  <a16:creationId xmlns:a16="http://schemas.microsoft.com/office/drawing/2014/main" id="{665915B0-4647-B7BB-3CDF-D62A16FCB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A416CD1-48B0-ADCA-33F6-A12FBD9EE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black background with white letters&#10;&#10;Description automatically generated">
            <a:extLst>
              <a:ext uri="{FF2B5EF4-FFF2-40B4-BE49-F238E27FC236}">
                <a16:creationId xmlns:a16="http://schemas.microsoft.com/office/drawing/2014/main" id="{5C9E00F7-2013-BC0F-A507-300CE9C9AEF2}"/>
              </a:ext>
            </a:extLst>
          </p:cNvPr>
          <p:cNvPicPr>
            <a:picLocks noChangeAspect="1"/>
          </p:cNvPicPr>
          <p:nvPr/>
        </p:nvPicPr>
        <p:blipFill>
          <a:blip r:embed="rId3"/>
          <a:stretch>
            <a:fillRect/>
          </a:stretch>
        </p:blipFill>
        <p:spPr>
          <a:xfrm>
            <a:off x="389110" y="1094569"/>
            <a:ext cx="8365779" cy="1212729"/>
          </a:xfrm>
          <a:prstGeom prst="rect">
            <a:avLst/>
          </a:prstGeom>
        </p:spPr>
      </p:pic>
      <p:sp>
        <p:nvSpPr>
          <p:cNvPr id="10" name="TextBox 9">
            <a:extLst>
              <a:ext uri="{FF2B5EF4-FFF2-40B4-BE49-F238E27FC236}">
                <a16:creationId xmlns:a16="http://schemas.microsoft.com/office/drawing/2014/main" id="{F9E9FE77-2A5E-F0AA-F552-EEDB41C59D0A}"/>
              </a:ext>
            </a:extLst>
          </p:cNvPr>
          <p:cNvSpPr txBox="1"/>
          <p:nvPr/>
        </p:nvSpPr>
        <p:spPr>
          <a:xfrm>
            <a:off x="0" y="3525220"/>
            <a:ext cx="9144000" cy="2462213"/>
          </a:xfrm>
          <a:prstGeom prst="rect">
            <a:avLst/>
          </a:prstGeom>
          <a:noFill/>
        </p:spPr>
        <p:txBody>
          <a:bodyPr wrap="square" rtlCol="0">
            <a:spAutoFit/>
          </a:bodyPr>
          <a:lstStyle/>
          <a:p>
            <a:pPr>
              <a:spcAft>
                <a:spcPts val="1200"/>
              </a:spcAft>
            </a:pPr>
            <a:r>
              <a:rPr lang="en-US" sz="2400" dirty="0">
                <a:latin typeface="Arial" panose="020B0604020202020204" pitchFamily="34" charset="0"/>
                <a:cs typeface="Arial" panose="020B0604020202020204" pitchFamily="34" charset="0"/>
              </a:rPr>
              <a:t>(Acts 15:7-11), Peter rose up and said to them: men and brethren, you know that a good while ago God chose among us, that by my mouth the Gentiles should hear the word of the gospel and believe…But we believe that through the grace of the Lord Jesus Christ </a:t>
            </a:r>
            <a:r>
              <a:rPr lang="en-US" sz="2400" u="sng" dirty="0">
                <a:latin typeface="Arial" panose="020B0604020202020204" pitchFamily="34" charset="0"/>
                <a:cs typeface="Arial" panose="020B0604020202020204" pitchFamily="34" charset="0"/>
              </a:rPr>
              <a:t>we shall be saved in the same manner as they</a:t>
            </a:r>
            <a:r>
              <a:rPr lang="en-US" sz="2400" dirty="0">
                <a:latin typeface="Arial" panose="020B0604020202020204" pitchFamily="34" charset="0"/>
                <a:cs typeface="Arial" panose="020B0604020202020204" pitchFamily="34" charset="0"/>
              </a:rPr>
              <a:t>.</a:t>
            </a:r>
          </a:p>
          <a:p>
            <a:pPr algn="ctr">
              <a:spcAft>
                <a:spcPts val="1200"/>
              </a:spcAft>
            </a:pPr>
            <a:r>
              <a:rPr lang="en-US" sz="2400" dirty="0">
                <a:latin typeface="Arial" panose="020B0604020202020204" pitchFamily="34" charset="0"/>
                <a:cs typeface="Arial" panose="020B0604020202020204" pitchFamily="34" charset="0"/>
              </a:rPr>
              <a:t>(Conversion of Cornelius Acts 10)</a:t>
            </a:r>
          </a:p>
        </p:txBody>
      </p:sp>
      <p:sp>
        <p:nvSpPr>
          <p:cNvPr id="11" name="TextBox 10">
            <a:extLst>
              <a:ext uri="{FF2B5EF4-FFF2-40B4-BE49-F238E27FC236}">
                <a16:creationId xmlns:a16="http://schemas.microsoft.com/office/drawing/2014/main" id="{DFFA1B83-4376-1E50-D8AB-7069AE7A7D02}"/>
              </a:ext>
            </a:extLst>
          </p:cNvPr>
          <p:cNvSpPr txBox="1"/>
          <p:nvPr/>
        </p:nvSpPr>
        <p:spPr>
          <a:xfrm>
            <a:off x="5977890" y="2944036"/>
            <a:ext cx="3160410" cy="461665"/>
          </a:xfrm>
          <a:prstGeom prst="rect">
            <a:avLst/>
          </a:prstGeom>
          <a:solidFill>
            <a:schemeClr val="tx1"/>
          </a:solidFill>
        </p:spPr>
        <p:txBody>
          <a:bodyPr wrap="square" rtlCol="0">
            <a:spAutoFit/>
          </a:bodyPr>
          <a:lstStyle/>
          <a:p>
            <a:pPr algn="ctr"/>
            <a:r>
              <a:rPr lang="en-US" sz="2400" dirty="0">
                <a:solidFill>
                  <a:schemeClr val="accent4">
                    <a:lumMod val="20000"/>
                    <a:lumOff val="80000"/>
                  </a:schemeClr>
                </a:solidFill>
                <a:latin typeface="Arial" panose="020B0604020202020204" pitchFamily="34" charset="0"/>
                <a:cs typeface="Arial" panose="020B0604020202020204" pitchFamily="34" charset="0"/>
              </a:rPr>
              <a:t>Forced Conclusions</a:t>
            </a:r>
          </a:p>
        </p:txBody>
      </p:sp>
      <p:sp>
        <p:nvSpPr>
          <p:cNvPr id="15" name="TextBox 14">
            <a:extLst>
              <a:ext uri="{FF2B5EF4-FFF2-40B4-BE49-F238E27FC236}">
                <a16:creationId xmlns:a16="http://schemas.microsoft.com/office/drawing/2014/main" id="{EE295EF3-CABC-8B2A-FA40-F825A21DF0FD}"/>
              </a:ext>
            </a:extLst>
          </p:cNvPr>
          <p:cNvSpPr txBox="1"/>
          <p:nvPr/>
        </p:nvSpPr>
        <p:spPr>
          <a:xfrm>
            <a:off x="0" y="3525220"/>
            <a:ext cx="9144000" cy="2831544"/>
          </a:xfrm>
          <a:prstGeom prst="rect">
            <a:avLst/>
          </a:prstGeom>
          <a:noFill/>
        </p:spPr>
        <p:txBody>
          <a:bodyPr wrap="square" rtlCol="0">
            <a:spAutoFit/>
          </a:bodyPr>
          <a:lstStyle/>
          <a:p>
            <a:pPr>
              <a:spcAft>
                <a:spcPts val="1200"/>
              </a:spcAft>
            </a:pPr>
            <a:r>
              <a:rPr lang="en-US" sz="2400" dirty="0">
                <a:latin typeface="Arial" panose="020B0604020202020204" pitchFamily="34" charset="0"/>
                <a:cs typeface="Arial" panose="020B0604020202020204" pitchFamily="34" charset="0"/>
              </a:rPr>
              <a:t>(Acts 15:12), Then all the multitude kept silent and listened to Barnabas and Paul declaring how </a:t>
            </a:r>
            <a:r>
              <a:rPr lang="en-US" sz="2400" u="sng" dirty="0">
                <a:latin typeface="Arial" panose="020B0604020202020204" pitchFamily="34" charset="0"/>
                <a:cs typeface="Arial" panose="020B0604020202020204" pitchFamily="34" charset="0"/>
              </a:rPr>
              <a:t>many miracles and wonders God had worked through them among the Gentiles</a:t>
            </a:r>
            <a:r>
              <a:rPr lang="en-US" sz="2400" dirty="0">
                <a:latin typeface="Arial" panose="020B0604020202020204" pitchFamily="34" charset="0"/>
                <a:cs typeface="Arial" panose="020B0604020202020204" pitchFamily="34" charset="0"/>
              </a:rPr>
              <a:t>.</a:t>
            </a:r>
          </a:p>
          <a:p>
            <a:pPr>
              <a:spcAft>
                <a:spcPts val="1200"/>
              </a:spcAft>
            </a:pPr>
            <a:r>
              <a:rPr lang="en-US" sz="2400" dirty="0">
                <a:latin typeface="Arial" panose="020B0604020202020204" pitchFamily="34" charset="0"/>
                <a:cs typeface="Arial" panose="020B0604020202020204" pitchFamily="34" charset="0"/>
              </a:rPr>
              <a:t>(Conversion Gentiles, Acts 14:27), Now when they had come and gathered the church together, they reported all that God had done with them, </a:t>
            </a:r>
            <a:r>
              <a:rPr lang="en-US" sz="2400" u="sng" dirty="0">
                <a:latin typeface="Arial" panose="020B0604020202020204" pitchFamily="34" charset="0"/>
                <a:cs typeface="Arial" panose="020B0604020202020204" pitchFamily="34" charset="0"/>
              </a:rPr>
              <a:t>and that He had opened the door of faith to the Gentiles</a:t>
            </a:r>
            <a:r>
              <a:rPr lang="en-US" sz="2400" dirty="0">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41296E2E-80F6-3E53-5A79-6228ED86966E}"/>
              </a:ext>
            </a:extLst>
          </p:cNvPr>
          <p:cNvSpPr txBox="1"/>
          <p:nvPr/>
        </p:nvSpPr>
        <p:spPr>
          <a:xfrm>
            <a:off x="3571860" y="2940191"/>
            <a:ext cx="2406030" cy="461665"/>
          </a:xfrm>
          <a:prstGeom prst="rect">
            <a:avLst/>
          </a:prstGeom>
          <a:solidFill>
            <a:schemeClr val="tx1"/>
          </a:solidFill>
        </p:spPr>
        <p:txBody>
          <a:bodyPr wrap="square" rtlCol="0">
            <a:spAutoFit/>
          </a:bodyPr>
          <a:lstStyle/>
          <a:p>
            <a:pPr algn="ctr"/>
            <a:r>
              <a:rPr lang="en-US" sz="2400" dirty="0">
                <a:solidFill>
                  <a:schemeClr val="accent4">
                    <a:lumMod val="20000"/>
                    <a:lumOff val="80000"/>
                  </a:schemeClr>
                </a:solidFill>
                <a:latin typeface="Arial" panose="020B0604020202020204" pitchFamily="34" charset="0"/>
                <a:cs typeface="Arial" panose="020B0604020202020204" pitchFamily="34" charset="0"/>
              </a:rPr>
              <a:t>Given Examples</a:t>
            </a:r>
          </a:p>
        </p:txBody>
      </p:sp>
      <p:sp>
        <p:nvSpPr>
          <p:cNvPr id="17" name="TextBox 16">
            <a:extLst>
              <a:ext uri="{FF2B5EF4-FFF2-40B4-BE49-F238E27FC236}">
                <a16:creationId xmlns:a16="http://schemas.microsoft.com/office/drawing/2014/main" id="{4C3D84CC-79EE-1313-5735-8567F6BC02C2}"/>
              </a:ext>
            </a:extLst>
          </p:cNvPr>
          <p:cNvSpPr txBox="1"/>
          <p:nvPr/>
        </p:nvSpPr>
        <p:spPr>
          <a:xfrm>
            <a:off x="8550" y="3525220"/>
            <a:ext cx="9144000" cy="2462213"/>
          </a:xfrm>
          <a:prstGeom prst="rect">
            <a:avLst/>
          </a:prstGeom>
          <a:noFill/>
        </p:spPr>
        <p:txBody>
          <a:bodyPr wrap="square" rtlCol="0">
            <a:spAutoFit/>
          </a:bodyPr>
          <a:lstStyle/>
          <a:p>
            <a:pPr>
              <a:spcAft>
                <a:spcPts val="1200"/>
              </a:spcAft>
            </a:pPr>
            <a:r>
              <a:rPr lang="en-US" sz="2400" dirty="0">
                <a:latin typeface="Arial" panose="020B0604020202020204" pitchFamily="34" charset="0"/>
                <a:cs typeface="Arial" panose="020B0604020202020204" pitchFamily="34" charset="0"/>
              </a:rPr>
              <a:t>(Acts 15:13-21), And after they had become silent, James answered, saying…with this the words of the prophets agree, just as it is written…</a:t>
            </a:r>
            <a:r>
              <a:rPr lang="en-US" sz="2400" u="sng" dirty="0">
                <a:latin typeface="Arial" panose="020B0604020202020204" pitchFamily="34" charset="0"/>
                <a:cs typeface="Arial" panose="020B0604020202020204" pitchFamily="34" charset="0"/>
              </a:rPr>
              <a:t>So that the rest of mankind may seek the Lord, even all the Gentiles</a:t>
            </a:r>
            <a:r>
              <a:rPr lang="en-US" sz="2400" dirty="0">
                <a:latin typeface="Arial" panose="020B0604020202020204" pitchFamily="34" charset="0"/>
                <a:cs typeface="Arial" panose="020B0604020202020204" pitchFamily="34" charset="0"/>
              </a:rPr>
              <a:t> who are called by My name, says the Lord who does all these things.</a:t>
            </a:r>
          </a:p>
          <a:p>
            <a:pPr algn="ctr">
              <a:spcAft>
                <a:spcPts val="1200"/>
              </a:spcAft>
            </a:pPr>
            <a:r>
              <a:rPr lang="en-US" sz="2400" dirty="0">
                <a:latin typeface="Arial" panose="020B0604020202020204" pitchFamily="34" charset="0"/>
                <a:cs typeface="Arial" panose="020B0604020202020204" pitchFamily="34" charset="0"/>
              </a:rPr>
              <a:t>(Prophesy of Amos 9:11)</a:t>
            </a:r>
          </a:p>
        </p:txBody>
      </p:sp>
      <p:sp>
        <p:nvSpPr>
          <p:cNvPr id="18" name="TextBox 17">
            <a:extLst>
              <a:ext uri="{FF2B5EF4-FFF2-40B4-BE49-F238E27FC236}">
                <a16:creationId xmlns:a16="http://schemas.microsoft.com/office/drawing/2014/main" id="{CDAEBFF5-7CA8-7458-A76E-835C78E4627D}"/>
              </a:ext>
            </a:extLst>
          </p:cNvPr>
          <p:cNvSpPr txBox="1"/>
          <p:nvPr/>
        </p:nvSpPr>
        <p:spPr>
          <a:xfrm>
            <a:off x="0" y="2940192"/>
            <a:ext cx="3571860" cy="461665"/>
          </a:xfrm>
          <a:prstGeom prst="rect">
            <a:avLst/>
          </a:prstGeom>
          <a:solidFill>
            <a:schemeClr val="tx1"/>
          </a:solidFill>
        </p:spPr>
        <p:txBody>
          <a:bodyPr wrap="square" rtlCol="0">
            <a:spAutoFit/>
          </a:bodyPr>
          <a:lstStyle/>
          <a:p>
            <a:pPr algn="ctr"/>
            <a:r>
              <a:rPr lang="en-US" sz="2400" dirty="0">
                <a:solidFill>
                  <a:schemeClr val="accent4">
                    <a:lumMod val="20000"/>
                    <a:lumOff val="80000"/>
                  </a:schemeClr>
                </a:solidFill>
                <a:latin typeface="Arial" panose="020B0604020202020204" pitchFamily="34" charset="0"/>
                <a:cs typeface="Arial" panose="020B0604020202020204" pitchFamily="34" charset="0"/>
              </a:rPr>
              <a:t>Commands / Statements</a:t>
            </a:r>
          </a:p>
        </p:txBody>
      </p:sp>
      <p:sp>
        <p:nvSpPr>
          <p:cNvPr id="19" name="Text Box 17" descr="Papyrus">
            <a:extLst>
              <a:ext uri="{FF2B5EF4-FFF2-40B4-BE49-F238E27FC236}">
                <a16:creationId xmlns:a16="http://schemas.microsoft.com/office/drawing/2014/main" id="{784AF9E0-9304-5186-1980-45F36B2C94C2}"/>
              </a:ext>
            </a:extLst>
          </p:cNvPr>
          <p:cNvSpPr txBox="1">
            <a:spLocks noChangeArrowheads="1"/>
          </p:cNvSpPr>
          <p:nvPr/>
        </p:nvSpPr>
        <p:spPr bwMode="auto">
          <a:xfrm>
            <a:off x="-5700" y="3518073"/>
            <a:ext cx="9166800" cy="3139321"/>
          </a:xfrm>
          <a:prstGeom prst="rect">
            <a:avLst/>
          </a:prstGeom>
          <a:solidFill>
            <a:srgbClr val="000000"/>
          </a:solidFill>
          <a:ln>
            <a:noFill/>
          </a:ln>
          <a:effectLst/>
        </p:spPr>
        <p:txBody>
          <a:bodyPr wrap="square">
            <a:spAutoFit/>
          </a:bodyPr>
          <a:lstStyle/>
          <a:p>
            <a:pPr algn="ctr">
              <a:spcAft>
                <a:spcPts val="1200"/>
              </a:spcAft>
            </a:pPr>
            <a:r>
              <a:rPr lang="en-US" altLang="en-US" sz="2800" b="1" dirty="0">
                <a:ln>
                  <a:solidFill>
                    <a:schemeClr val="tx1"/>
                  </a:solidFill>
                </a:ln>
                <a:solidFill>
                  <a:schemeClr val="accent4">
                    <a:lumMod val="20000"/>
                    <a:lumOff val="80000"/>
                  </a:schemeClr>
                </a:solidFill>
                <a:latin typeface="Arial" panose="020B0604020202020204" pitchFamily="34" charset="0"/>
                <a:cs typeface="Arial" panose="020B0604020202020204" pitchFamily="34" charset="0"/>
              </a:rPr>
              <a:t>The disciples understood that…</a:t>
            </a:r>
          </a:p>
          <a:p>
            <a:pPr lvl="1">
              <a:spcAft>
                <a:spcPts val="1200"/>
              </a:spcAft>
            </a:pPr>
            <a:r>
              <a:rPr lang="en-US" altLang="en-US" sz="2800" b="1" dirty="0">
                <a:ln>
                  <a:solidFill>
                    <a:schemeClr val="tx1"/>
                  </a:solidFill>
                </a:ln>
                <a:solidFill>
                  <a:schemeClr val="accent4">
                    <a:lumMod val="20000"/>
                    <a:lumOff val="80000"/>
                  </a:schemeClr>
                </a:solidFill>
                <a:latin typeface="Arial" panose="020B0604020202020204" pitchFamily="34" charset="0"/>
                <a:cs typeface="Arial" panose="020B0604020202020204" pitchFamily="34" charset="0"/>
              </a:rPr>
              <a:t>…the O.T. </a:t>
            </a:r>
            <a:r>
              <a:rPr lang="en-US" altLang="en-US" sz="2800" b="1" u="sng" dirty="0">
                <a:ln>
                  <a:solidFill>
                    <a:schemeClr val="tx1"/>
                  </a:solidFill>
                </a:ln>
                <a:solidFill>
                  <a:schemeClr val="accent4">
                    <a:lumMod val="20000"/>
                    <a:lumOff val="80000"/>
                  </a:schemeClr>
                </a:solidFill>
                <a:latin typeface="Arial" panose="020B0604020202020204" pitchFamily="34" charset="0"/>
                <a:cs typeface="Arial" panose="020B0604020202020204" pitchFamily="34" charset="0"/>
              </a:rPr>
              <a:t>Stated</a:t>
            </a:r>
            <a:r>
              <a:rPr lang="en-US" altLang="en-US" sz="2800" b="1" dirty="0">
                <a:ln>
                  <a:solidFill>
                    <a:schemeClr val="tx1"/>
                  </a:solidFill>
                </a:ln>
                <a:solidFill>
                  <a:schemeClr val="accent4">
                    <a:lumMod val="20000"/>
                    <a:lumOff val="80000"/>
                  </a:schemeClr>
                </a:solidFill>
                <a:latin typeface="Arial" panose="020B0604020202020204" pitchFamily="34" charset="0"/>
                <a:cs typeface="Arial" panose="020B0604020202020204" pitchFamily="34" charset="0"/>
              </a:rPr>
              <a:t> what was God’s Will!</a:t>
            </a:r>
          </a:p>
          <a:p>
            <a:pPr lvl="1">
              <a:spcAft>
                <a:spcPts val="1200"/>
              </a:spcAft>
            </a:pPr>
            <a:r>
              <a:rPr lang="en-US" altLang="en-US" sz="2800" b="1" dirty="0">
                <a:ln>
                  <a:solidFill>
                    <a:schemeClr val="tx1"/>
                  </a:solidFill>
                </a:ln>
                <a:solidFill>
                  <a:schemeClr val="accent4">
                    <a:lumMod val="20000"/>
                    <a:lumOff val="80000"/>
                  </a:schemeClr>
                </a:solidFill>
                <a:latin typeface="Arial" panose="020B0604020202020204" pitchFamily="34" charset="0"/>
                <a:cs typeface="Arial" panose="020B0604020202020204" pitchFamily="34" charset="0"/>
              </a:rPr>
              <a:t>…gentile conversions w/out circumcision </a:t>
            </a:r>
            <a:r>
              <a:rPr lang="en-US" altLang="en-US" sz="2800" b="1" u="sng" dirty="0">
                <a:ln>
                  <a:solidFill>
                    <a:schemeClr val="tx1"/>
                  </a:solidFill>
                </a:ln>
                <a:solidFill>
                  <a:schemeClr val="accent4">
                    <a:lumMod val="20000"/>
                    <a:lumOff val="80000"/>
                  </a:schemeClr>
                </a:solidFill>
                <a:latin typeface="Arial" panose="020B0604020202020204" pitchFamily="34" charset="0"/>
                <a:cs typeface="Arial" panose="020B0604020202020204" pitchFamily="34" charset="0"/>
              </a:rPr>
              <a:t>Showed</a:t>
            </a:r>
            <a:r>
              <a:rPr lang="en-US" altLang="en-US" sz="2800" b="1" dirty="0">
                <a:ln>
                  <a:solidFill>
                    <a:schemeClr val="tx1"/>
                  </a:solidFill>
                </a:ln>
                <a:solidFill>
                  <a:schemeClr val="accent4">
                    <a:lumMod val="20000"/>
                    <a:lumOff val="80000"/>
                  </a:schemeClr>
                </a:solidFill>
                <a:latin typeface="Arial" panose="020B0604020202020204" pitchFamily="34" charset="0"/>
                <a:cs typeface="Arial" panose="020B0604020202020204" pitchFamily="34" charset="0"/>
              </a:rPr>
              <a:t> what was God’s Will!</a:t>
            </a:r>
          </a:p>
          <a:p>
            <a:pPr lvl="1">
              <a:spcAft>
                <a:spcPts val="1200"/>
              </a:spcAft>
            </a:pPr>
            <a:r>
              <a:rPr lang="en-US" altLang="en-US" sz="2800" b="1" dirty="0">
                <a:ln>
                  <a:solidFill>
                    <a:schemeClr val="tx1"/>
                  </a:solidFill>
                </a:ln>
                <a:solidFill>
                  <a:schemeClr val="accent4">
                    <a:lumMod val="20000"/>
                    <a:lumOff val="80000"/>
                  </a:schemeClr>
                </a:solidFill>
                <a:latin typeface="Arial" panose="020B0604020202020204" pitchFamily="34" charset="0"/>
                <a:cs typeface="Arial" panose="020B0604020202020204" pitchFamily="34" charset="0"/>
              </a:rPr>
              <a:t>…God telling Peter to go to the Gentiles, he </a:t>
            </a:r>
            <a:r>
              <a:rPr lang="en-US" altLang="en-US" sz="2800" b="1" u="sng" dirty="0">
                <a:ln>
                  <a:solidFill>
                    <a:schemeClr val="tx1"/>
                  </a:solidFill>
                </a:ln>
                <a:solidFill>
                  <a:schemeClr val="accent4">
                    <a:lumMod val="20000"/>
                    <a:lumOff val="80000"/>
                  </a:schemeClr>
                </a:solidFill>
                <a:latin typeface="Arial" panose="020B0604020202020204" pitchFamily="34" charset="0"/>
                <a:cs typeface="Arial" panose="020B0604020202020204" pitchFamily="34" charset="0"/>
              </a:rPr>
              <a:t>necessarily inferred</a:t>
            </a:r>
            <a:r>
              <a:rPr lang="en-US" altLang="en-US" sz="2800" b="1" dirty="0">
                <a:ln>
                  <a:solidFill>
                    <a:schemeClr val="tx1"/>
                  </a:solidFill>
                </a:ln>
                <a:solidFill>
                  <a:schemeClr val="accent4">
                    <a:lumMod val="20000"/>
                    <a:lumOff val="80000"/>
                  </a:schemeClr>
                </a:solidFill>
                <a:latin typeface="Arial" panose="020B0604020202020204" pitchFamily="34" charset="0"/>
                <a:cs typeface="Arial" panose="020B0604020202020204" pitchFamily="34" charset="0"/>
              </a:rPr>
              <a:t> what was God’s Will!</a:t>
            </a:r>
          </a:p>
        </p:txBody>
      </p:sp>
    </p:spTree>
    <p:extLst>
      <p:ext uri="{BB962C8B-B14F-4D97-AF65-F5344CB8AC3E}">
        <p14:creationId xmlns:p14="http://schemas.microsoft.com/office/powerpoint/2010/main" val="30118406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strVal val="#ppt_w*0.70"/>
                                          </p:val>
                                        </p:tav>
                                        <p:tav tm="100000">
                                          <p:val>
                                            <p:strVal val="#ppt_w"/>
                                          </p:val>
                                        </p:tav>
                                      </p:tavLst>
                                    </p:anim>
                                    <p:anim calcmode="lin" valueType="num">
                                      <p:cBhvr>
                                        <p:cTn id="8" dur="2000" fill="hold"/>
                                        <p:tgtEl>
                                          <p:spTgt spid="10"/>
                                        </p:tgtEl>
                                        <p:attrNameLst>
                                          <p:attrName>ppt_h</p:attrName>
                                        </p:attrNameLst>
                                      </p:cBhvr>
                                      <p:tavLst>
                                        <p:tav tm="0">
                                          <p:val>
                                            <p:strVal val="#ppt_h"/>
                                          </p:val>
                                        </p:tav>
                                        <p:tav tm="100000">
                                          <p:val>
                                            <p:strVal val="#ppt_h"/>
                                          </p:val>
                                        </p:tav>
                                      </p:tavLst>
                                    </p:anim>
                                    <p:animEffect transition="in" filter="fade">
                                      <p:cBhvr>
                                        <p:cTn id="9" dur="2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anim calcmode="lin" valueType="num">
                                      <p:cBhvr>
                                        <p:cTn id="15" dur="2000" fill="hold"/>
                                        <p:tgtEl>
                                          <p:spTgt spid="11"/>
                                        </p:tgtEl>
                                        <p:attrNameLst>
                                          <p:attrName>ppt_x</p:attrName>
                                        </p:attrNameLst>
                                      </p:cBhvr>
                                      <p:tavLst>
                                        <p:tav tm="0">
                                          <p:val>
                                            <p:strVal val="#ppt_x"/>
                                          </p:val>
                                        </p:tav>
                                        <p:tav tm="100000">
                                          <p:val>
                                            <p:strVal val="#ppt_x"/>
                                          </p:val>
                                        </p:tav>
                                      </p:tavLst>
                                    </p:anim>
                                    <p:anim calcmode="lin" valueType="num">
                                      <p:cBhvr>
                                        <p:cTn id="16"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1000"/>
                                        <p:tgtEl>
                                          <p:spTgt spid="10"/>
                                        </p:tgtEl>
                                      </p:cBhvr>
                                    </p:animEffect>
                                    <p:set>
                                      <p:cBhvr>
                                        <p:cTn id="21" dur="1" fill="hold">
                                          <p:stCondLst>
                                            <p:cond delay="999"/>
                                          </p:stCondLst>
                                        </p:cTn>
                                        <p:tgtEl>
                                          <p:spTgt spid="10"/>
                                        </p:tgtEl>
                                        <p:attrNameLst>
                                          <p:attrName>style.visibility</p:attrName>
                                        </p:attrNameLst>
                                      </p:cBhvr>
                                      <p:to>
                                        <p:strVal val="hidden"/>
                                      </p:to>
                                    </p:set>
                                  </p:childTnLst>
                                </p:cTn>
                              </p:par>
                              <p:par>
                                <p:cTn id="22" presetID="55"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2000" fill="hold"/>
                                        <p:tgtEl>
                                          <p:spTgt spid="15"/>
                                        </p:tgtEl>
                                        <p:attrNameLst>
                                          <p:attrName>ppt_w</p:attrName>
                                        </p:attrNameLst>
                                      </p:cBhvr>
                                      <p:tavLst>
                                        <p:tav tm="0">
                                          <p:val>
                                            <p:strVal val="#ppt_w*0.70"/>
                                          </p:val>
                                        </p:tav>
                                        <p:tav tm="100000">
                                          <p:val>
                                            <p:strVal val="#ppt_w"/>
                                          </p:val>
                                        </p:tav>
                                      </p:tavLst>
                                    </p:anim>
                                    <p:anim calcmode="lin" valueType="num">
                                      <p:cBhvr>
                                        <p:cTn id="25" dur="2000" fill="hold"/>
                                        <p:tgtEl>
                                          <p:spTgt spid="15"/>
                                        </p:tgtEl>
                                        <p:attrNameLst>
                                          <p:attrName>ppt_h</p:attrName>
                                        </p:attrNameLst>
                                      </p:cBhvr>
                                      <p:tavLst>
                                        <p:tav tm="0">
                                          <p:val>
                                            <p:strVal val="#ppt_h"/>
                                          </p:val>
                                        </p:tav>
                                        <p:tav tm="100000">
                                          <p:val>
                                            <p:strVal val="#ppt_h"/>
                                          </p:val>
                                        </p:tav>
                                      </p:tavLst>
                                    </p:anim>
                                    <p:animEffect transition="in" filter="fade">
                                      <p:cBhvr>
                                        <p:cTn id="26" dur="2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anim calcmode="lin" valueType="num">
                                      <p:cBhvr>
                                        <p:cTn id="32" dur="2000" fill="hold"/>
                                        <p:tgtEl>
                                          <p:spTgt spid="16"/>
                                        </p:tgtEl>
                                        <p:attrNameLst>
                                          <p:attrName>ppt_x</p:attrName>
                                        </p:attrNameLst>
                                      </p:cBhvr>
                                      <p:tavLst>
                                        <p:tav tm="0">
                                          <p:val>
                                            <p:strVal val="#ppt_x"/>
                                          </p:val>
                                        </p:tav>
                                        <p:tav tm="100000">
                                          <p:val>
                                            <p:strVal val="#ppt_x"/>
                                          </p:val>
                                        </p:tav>
                                      </p:tavLst>
                                    </p:anim>
                                    <p:anim calcmode="lin" valueType="num">
                                      <p:cBhvr>
                                        <p:cTn id="33" dur="2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grpId="1" nodeType="clickEffect">
                                  <p:stCondLst>
                                    <p:cond delay="0"/>
                                  </p:stCondLst>
                                  <p:childTnLst>
                                    <p:animEffect transition="out" filter="barn(inVertical)">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par>
                                <p:cTn id="39" presetID="55"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2000" fill="hold"/>
                                        <p:tgtEl>
                                          <p:spTgt spid="17"/>
                                        </p:tgtEl>
                                        <p:attrNameLst>
                                          <p:attrName>ppt_w</p:attrName>
                                        </p:attrNameLst>
                                      </p:cBhvr>
                                      <p:tavLst>
                                        <p:tav tm="0">
                                          <p:val>
                                            <p:strVal val="#ppt_w*0.70"/>
                                          </p:val>
                                        </p:tav>
                                        <p:tav tm="100000">
                                          <p:val>
                                            <p:strVal val="#ppt_w"/>
                                          </p:val>
                                        </p:tav>
                                      </p:tavLst>
                                    </p:anim>
                                    <p:anim calcmode="lin" valueType="num">
                                      <p:cBhvr>
                                        <p:cTn id="42" dur="2000" fill="hold"/>
                                        <p:tgtEl>
                                          <p:spTgt spid="17"/>
                                        </p:tgtEl>
                                        <p:attrNameLst>
                                          <p:attrName>ppt_h</p:attrName>
                                        </p:attrNameLst>
                                      </p:cBhvr>
                                      <p:tavLst>
                                        <p:tav tm="0">
                                          <p:val>
                                            <p:strVal val="#ppt_h"/>
                                          </p:val>
                                        </p:tav>
                                        <p:tav tm="100000">
                                          <p:val>
                                            <p:strVal val="#ppt_h"/>
                                          </p:val>
                                        </p:tav>
                                      </p:tavLst>
                                    </p:anim>
                                    <p:animEffect transition="in" filter="fade">
                                      <p:cBhvr>
                                        <p:cTn id="43" dur="20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2000"/>
                                        <p:tgtEl>
                                          <p:spTgt spid="18"/>
                                        </p:tgtEl>
                                      </p:cBhvr>
                                    </p:animEffect>
                                    <p:anim calcmode="lin" valueType="num">
                                      <p:cBhvr>
                                        <p:cTn id="49" dur="2000" fill="hold"/>
                                        <p:tgtEl>
                                          <p:spTgt spid="18"/>
                                        </p:tgtEl>
                                        <p:attrNameLst>
                                          <p:attrName>ppt_x</p:attrName>
                                        </p:attrNameLst>
                                      </p:cBhvr>
                                      <p:tavLst>
                                        <p:tav tm="0">
                                          <p:val>
                                            <p:strVal val="#ppt_x"/>
                                          </p:val>
                                        </p:tav>
                                        <p:tav tm="100000">
                                          <p:val>
                                            <p:strVal val="#ppt_x"/>
                                          </p:val>
                                        </p:tav>
                                      </p:tavLst>
                                    </p:anim>
                                    <p:anim calcmode="lin" valueType="num">
                                      <p:cBhvr>
                                        <p:cTn id="50" dur="2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edge">
                                      <p:cBhvr>
                                        <p:cTn id="5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animBg="1"/>
      <p:bldP spid="15" grpId="0"/>
      <p:bldP spid="15" grpId="1"/>
      <p:bldP spid="16" grpId="0" animBg="1"/>
      <p:bldP spid="17" grpId="0"/>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D353F8-021D-10AA-C352-1853136DB840}"/>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69BE372-B6F1-4228-C089-DECEA0846731}"/>
              </a:ext>
            </a:extLst>
          </p:cNvPr>
          <p:cNvPicPr>
            <a:picLocks noChangeAspect="1"/>
          </p:cNvPicPr>
          <p:nvPr/>
        </p:nvPicPr>
        <p:blipFill>
          <a:blip r:embed="rId2"/>
          <a:srcRect t="12500" b="12500"/>
          <a:stretch/>
        </p:blipFill>
        <p:spPr>
          <a:xfrm>
            <a:off x="-1" y="10"/>
            <a:ext cx="9144001" cy="3428990"/>
          </a:xfrm>
          <a:prstGeom prst="rect">
            <a:avLst/>
          </a:prstGeom>
        </p:spPr>
      </p:pic>
      <p:grpSp>
        <p:nvGrpSpPr>
          <p:cNvPr id="12" name="Group 11">
            <a:extLst>
              <a:ext uri="{FF2B5EF4-FFF2-40B4-BE49-F238E27FC236}">
                <a16:creationId xmlns:a16="http://schemas.microsoft.com/office/drawing/2014/main" id="{5086AA77-E239-FD78-5D05-C661E9907A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00" y="3401858"/>
            <a:ext cx="9155400" cy="123363"/>
            <a:chOff x="-5025" y="6737718"/>
            <a:chExt cx="12207200" cy="123363"/>
          </a:xfrm>
        </p:grpSpPr>
        <p:sp>
          <p:nvSpPr>
            <p:cNvPr id="13" name="Rectangle 12">
              <a:extLst>
                <a:ext uri="{FF2B5EF4-FFF2-40B4-BE49-F238E27FC236}">
                  <a16:creationId xmlns:a16="http://schemas.microsoft.com/office/drawing/2014/main" id="{17A7ED6D-8FC6-E000-5150-0BBB75A53A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1F8992-EE73-223A-59C2-BBDA3BBFE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close up of a black background&#10;&#10;Description automatically generated">
            <a:extLst>
              <a:ext uri="{FF2B5EF4-FFF2-40B4-BE49-F238E27FC236}">
                <a16:creationId xmlns:a16="http://schemas.microsoft.com/office/drawing/2014/main" id="{8AFFA0E6-C666-C96E-54C6-37EEB0D2F0F9}"/>
              </a:ext>
            </a:extLst>
          </p:cNvPr>
          <p:cNvPicPr>
            <a:picLocks noChangeAspect="1"/>
          </p:cNvPicPr>
          <p:nvPr/>
        </p:nvPicPr>
        <p:blipFill>
          <a:blip r:embed="rId3"/>
          <a:stretch>
            <a:fillRect/>
          </a:stretch>
        </p:blipFill>
        <p:spPr>
          <a:xfrm>
            <a:off x="0" y="1123206"/>
            <a:ext cx="9233851" cy="1155455"/>
          </a:xfrm>
          <a:prstGeom prst="rect">
            <a:avLst/>
          </a:prstGeom>
        </p:spPr>
      </p:pic>
      <p:sp>
        <p:nvSpPr>
          <p:cNvPr id="6" name="TextBox 5">
            <a:extLst>
              <a:ext uri="{FF2B5EF4-FFF2-40B4-BE49-F238E27FC236}">
                <a16:creationId xmlns:a16="http://schemas.microsoft.com/office/drawing/2014/main" id="{4DB72111-6A7C-BC96-9C4F-9D2C38F611FA}"/>
              </a:ext>
            </a:extLst>
          </p:cNvPr>
          <p:cNvSpPr txBox="1"/>
          <p:nvPr/>
        </p:nvSpPr>
        <p:spPr>
          <a:xfrm>
            <a:off x="0" y="3525220"/>
            <a:ext cx="9144000" cy="2831544"/>
          </a:xfrm>
          <a:prstGeom prst="rect">
            <a:avLst/>
          </a:prstGeom>
          <a:noFill/>
        </p:spPr>
        <p:txBody>
          <a:bodyPr wrap="square" rtlCol="0">
            <a:spAutoFit/>
          </a:bodyPr>
          <a:lstStyle/>
          <a:p>
            <a:pPr>
              <a:spcAft>
                <a:spcPts val="1200"/>
              </a:spcAft>
            </a:pPr>
            <a:r>
              <a:rPr lang="en-US" sz="2400" dirty="0">
                <a:latin typeface="Arial" panose="020B0604020202020204" pitchFamily="34" charset="0"/>
                <a:cs typeface="Arial" panose="020B0604020202020204" pitchFamily="34" charset="0"/>
              </a:rPr>
              <a:t>(Acts 10:9-16), Peter went up on the housetop to pray…he fell into a trance </a:t>
            </a:r>
            <a:r>
              <a:rPr lang="en-US" sz="2400" b="1" u="sng" dirty="0">
                <a:latin typeface="Arial" panose="020B0604020202020204" pitchFamily="34" charset="0"/>
                <a:cs typeface="Arial" panose="020B0604020202020204" pitchFamily="34" charset="0"/>
              </a:rPr>
              <a:t>and saw</a:t>
            </a:r>
            <a:r>
              <a:rPr lang="en-US" sz="2400" dirty="0">
                <a:latin typeface="Arial" panose="020B0604020202020204" pitchFamily="34" charset="0"/>
                <a:cs typeface="Arial" panose="020B0604020202020204" pitchFamily="34" charset="0"/>
              </a:rPr>
              <a:t>…a great sheet bound at the four corners, descending to him and let down to the earth. In it were all kinds of four-footed animals of the earth, wild beasts, creeping things, and birds of the air. And a voice came to him, rise, Peter; kill and eat…what God has cleansed you must not call common. </a:t>
            </a:r>
          </a:p>
          <a:p>
            <a:pPr>
              <a:spcAft>
                <a:spcPts val="1200"/>
              </a:spcAft>
            </a:pPr>
            <a:r>
              <a:rPr lang="en-US" sz="2400" dirty="0">
                <a:latin typeface="Arial" panose="020B0604020202020204" pitchFamily="34" charset="0"/>
                <a:cs typeface="Arial" panose="020B0604020202020204" pitchFamily="34" charset="0"/>
              </a:rPr>
              <a:t>(vv28-29), </a:t>
            </a:r>
            <a:r>
              <a:rPr lang="en-US" sz="2400" b="1" u="sng" dirty="0">
                <a:latin typeface="Arial" panose="020B0604020202020204" pitchFamily="34" charset="0"/>
                <a:cs typeface="Arial" panose="020B0604020202020204" pitchFamily="34" charset="0"/>
              </a:rPr>
              <a:t>God has shown me</a:t>
            </a:r>
            <a:r>
              <a:rPr lang="en-US" sz="2400" dirty="0">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73E98D39-78C1-2DFF-7790-B8A8100A5765}"/>
              </a:ext>
            </a:extLst>
          </p:cNvPr>
          <p:cNvSpPr txBox="1"/>
          <p:nvPr/>
        </p:nvSpPr>
        <p:spPr>
          <a:xfrm>
            <a:off x="3469020" y="2940191"/>
            <a:ext cx="2508870" cy="461665"/>
          </a:xfrm>
          <a:prstGeom prst="rect">
            <a:avLst/>
          </a:prstGeom>
          <a:solidFill>
            <a:schemeClr val="tx1"/>
          </a:solidFill>
        </p:spPr>
        <p:txBody>
          <a:bodyPr wrap="square" rtlCol="0">
            <a:spAutoFit/>
          </a:bodyPr>
          <a:lstStyle/>
          <a:p>
            <a:pPr algn="ctr"/>
            <a:r>
              <a:rPr lang="en-US" sz="2400" dirty="0">
                <a:solidFill>
                  <a:schemeClr val="accent4">
                    <a:lumMod val="20000"/>
                    <a:lumOff val="80000"/>
                  </a:schemeClr>
                </a:solidFill>
                <a:latin typeface="Arial" panose="020B0604020202020204" pitchFamily="34" charset="0"/>
                <a:cs typeface="Arial" panose="020B0604020202020204" pitchFamily="34" charset="0"/>
              </a:rPr>
              <a:t>Given Illustration</a:t>
            </a:r>
          </a:p>
        </p:txBody>
      </p:sp>
      <p:sp>
        <p:nvSpPr>
          <p:cNvPr id="21" name="TextBox 20">
            <a:extLst>
              <a:ext uri="{FF2B5EF4-FFF2-40B4-BE49-F238E27FC236}">
                <a16:creationId xmlns:a16="http://schemas.microsoft.com/office/drawing/2014/main" id="{1190C094-6086-36F9-7717-6565C2A0636B}"/>
              </a:ext>
            </a:extLst>
          </p:cNvPr>
          <p:cNvSpPr txBox="1"/>
          <p:nvPr/>
        </p:nvSpPr>
        <p:spPr>
          <a:xfrm>
            <a:off x="0" y="3525220"/>
            <a:ext cx="9144000" cy="2462213"/>
          </a:xfrm>
          <a:prstGeom prst="rect">
            <a:avLst/>
          </a:prstGeom>
          <a:noFill/>
        </p:spPr>
        <p:txBody>
          <a:bodyPr wrap="square" rtlCol="0">
            <a:spAutoFit/>
          </a:bodyPr>
          <a:lstStyle/>
          <a:p>
            <a:pPr>
              <a:spcAft>
                <a:spcPts val="1200"/>
              </a:spcAft>
            </a:pPr>
            <a:r>
              <a:rPr lang="en-US" sz="2400" dirty="0">
                <a:latin typeface="Arial" panose="020B0604020202020204" pitchFamily="34" charset="0"/>
                <a:cs typeface="Arial" panose="020B0604020202020204" pitchFamily="34" charset="0"/>
              </a:rPr>
              <a:t>(Acts 10:19-20), While Peter thought about the vision, the Spirit said to him, behold, three men are seeking you. Arise therefore, go down and </a:t>
            </a:r>
            <a:r>
              <a:rPr lang="en-US" sz="2400" b="1" u="sng" dirty="0">
                <a:latin typeface="Arial" panose="020B0604020202020204" pitchFamily="34" charset="0"/>
                <a:cs typeface="Arial" panose="020B0604020202020204" pitchFamily="34" charset="0"/>
              </a:rPr>
              <a:t>go with them</a:t>
            </a:r>
            <a:r>
              <a:rPr lang="en-US" sz="2400" dirty="0">
                <a:latin typeface="Arial" panose="020B0604020202020204" pitchFamily="34" charset="0"/>
                <a:cs typeface="Arial" panose="020B0604020202020204" pitchFamily="34" charset="0"/>
              </a:rPr>
              <a:t>, doubting nothing; for I have sent them.</a:t>
            </a:r>
          </a:p>
          <a:p>
            <a:pPr>
              <a:spcAft>
                <a:spcPts val="1200"/>
              </a:spcAft>
            </a:pPr>
            <a:r>
              <a:rPr lang="en-US" sz="2400" dirty="0">
                <a:latin typeface="Arial" panose="020B0604020202020204" pitchFamily="34" charset="0"/>
                <a:cs typeface="Arial" panose="020B0604020202020204" pitchFamily="34" charset="0"/>
              </a:rPr>
              <a:t>(v29), Therefore </a:t>
            </a:r>
            <a:r>
              <a:rPr lang="en-US" sz="2400" b="1" u="sng" dirty="0">
                <a:latin typeface="Arial" panose="020B0604020202020204" pitchFamily="34" charset="0"/>
                <a:cs typeface="Arial" panose="020B0604020202020204" pitchFamily="34" charset="0"/>
              </a:rPr>
              <a:t>I came without objection</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as soon as I was sent for.</a:t>
            </a:r>
          </a:p>
        </p:txBody>
      </p:sp>
      <p:sp>
        <p:nvSpPr>
          <p:cNvPr id="22" name="TextBox 21">
            <a:extLst>
              <a:ext uri="{FF2B5EF4-FFF2-40B4-BE49-F238E27FC236}">
                <a16:creationId xmlns:a16="http://schemas.microsoft.com/office/drawing/2014/main" id="{A3E9EACF-C656-146C-1F06-6ADE47A9AD5B}"/>
              </a:ext>
            </a:extLst>
          </p:cNvPr>
          <p:cNvSpPr txBox="1"/>
          <p:nvPr/>
        </p:nvSpPr>
        <p:spPr>
          <a:xfrm>
            <a:off x="0" y="2940192"/>
            <a:ext cx="3469020" cy="461665"/>
          </a:xfrm>
          <a:prstGeom prst="rect">
            <a:avLst/>
          </a:prstGeom>
          <a:solidFill>
            <a:schemeClr val="tx1"/>
          </a:solidFill>
        </p:spPr>
        <p:txBody>
          <a:bodyPr wrap="square" rtlCol="0">
            <a:spAutoFit/>
          </a:bodyPr>
          <a:lstStyle/>
          <a:p>
            <a:pPr algn="ctr"/>
            <a:r>
              <a:rPr lang="en-US" sz="2400" dirty="0">
                <a:solidFill>
                  <a:schemeClr val="accent4">
                    <a:lumMod val="20000"/>
                    <a:lumOff val="80000"/>
                  </a:schemeClr>
                </a:solidFill>
                <a:latin typeface="Arial" panose="020B0604020202020204" pitchFamily="34" charset="0"/>
                <a:cs typeface="Arial" panose="020B0604020202020204" pitchFamily="34" charset="0"/>
              </a:rPr>
              <a:t>Commanded Directly</a:t>
            </a:r>
          </a:p>
        </p:txBody>
      </p:sp>
      <p:sp>
        <p:nvSpPr>
          <p:cNvPr id="23" name="TextBox 22">
            <a:extLst>
              <a:ext uri="{FF2B5EF4-FFF2-40B4-BE49-F238E27FC236}">
                <a16:creationId xmlns:a16="http://schemas.microsoft.com/office/drawing/2014/main" id="{C0C217C5-2F8E-2C76-7335-8367947CF3DA}"/>
              </a:ext>
            </a:extLst>
          </p:cNvPr>
          <p:cNvSpPr txBox="1"/>
          <p:nvPr/>
        </p:nvSpPr>
        <p:spPr>
          <a:xfrm>
            <a:off x="0" y="3525220"/>
            <a:ext cx="9144000" cy="2092881"/>
          </a:xfrm>
          <a:prstGeom prst="rect">
            <a:avLst/>
          </a:prstGeom>
          <a:noFill/>
        </p:spPr>
        <p:txBody>
          <a:bodyPr wrap="square" rtlCol="0">
            <a:spAutoFit/>
          </a:bodyPr>
          <a:lstStyle/>
          <a:p>
            <a:pPr>
              <a:spcAft>
                <a:spcPts val="1200"/>
              </a:spcAft>
            </a:pPr>
            <a:r>
              <a:rPr lang="en-US" sz="2400" dirty="0">
                <a:latin typeface="Arial" panose="020B0604020202020204" pitchFamily="34" charset="0"/>
                <a:cs typeface="Arial" panose="020B0604020202020204" pitchFamily="34" charset="0"/>
              </a:rPr>
              <a:t>(Acts 10:34-35), Then Peter opened his mouth and said: In truth </a:t>
            </a:r>
            <a:r>
              <a:rPr lang="en-US" sz="2400" b="1" u="sng" dirty="0">
                <a:latin typeface="Arial" panose="020B0604020202020204" pitchFamily="34" charset="0"/>
                <a:cs typeface="Arial" panose="020B0604020202020204" pitchFamily="34" charset="0"/>
              </a:rPr>
              <a:t>I perceive</a:t>
            </a:r>
            <a:r>
              <a:rPr lang="en-US" sz="2400" dirty="0">
                <a:latin typeface="Arial" panose="020B0604020202020204" pitchFamily="34" charset="0"/>
                <a:cs typeface="Arial" panose="020B0604020202020204" pitchFamily="34" charset="0"/>
              </a:rPr>
              <a:t> that God shows no partiality. But in every nation whoever fears Him and works righteousness is accepted by Him.</a:t>
            </a:r>
          </a:p>
          <a:p>
            <a:pPr>
              <a:spcAft>
                <a:spcPts val="1200"/>
              </a:spcAft>
            </a:pPr>
            <a:r>
              <a:rPr lang="en-US" sz="2400" dirty="0">
                <a:latin typeface="Arial" panose="020B0604020202020204" pitchFamily="34" charset="0"/>
                <a:cs typeface="Arial" panose="020B0604020202020204" pitchFamily="34" charset="0"/>
              </a:rPr>
              <a:t>(Peter rightfully inferred), </a:t>
            </a:r>
            <a:r>
              <a:rPr lang="en-US" sz="2400" b="1" dirty="0">
                <a:latin typeface="Arial" panose="020B0604020202020204" pitchFamily="34" charset="0"/>
                <a:cs typeface="Arial" panose="020B0604020202020204" pitchFamily="34" charset="0"/>
              </a:rPr>
              <a:t>That the gentiles are now clean, and he may preach to them</a:t>
            </a:r>
            <a:r>
              <a:rPr lang="en-US" sz="2400" dirty="0">
                <a:latin typeface="Arial" panose="020B0604020202020204" pitchFamily="34" charset="0"/>
                <a:cs typeface="Arial" panose="020B0604020202020204" pitchFamily="34" charset="0"/>
              </a:rPr>
              <a:t>.</a:t>
            </a:r>
          </a:p>
        </p:txBody>
      </p:sp>
      <p:sp>
        <p:nvSpPr>
          <p:cNvPr id="24" name="TextBox 23">
            <a:extLst>
              <a:ext uri="{FF2B5EF4-FFF2-40B4-BE49-F238E27FC236}">
                <a16:creationId xmlns:a16="http://schemas.microsoft.com/office/drawing/2014/main" id="{574CF168-6664-4403-5B14-E7F1E120B108}"/>
              </a:ext>
            </a:extLst>
          </p:cNvPr>
          <p:cNvSpPr txBox="1"/>
          <p:nvPr/>
        </p:nvSpPr>
        <p:spPr>
          <a:xfrm>
            <a:off x="5977890" y="2944036"/>
            <a:ext cx="3160410" cy="461665"/>
          </a:xfrm>
          <a:prstGeom prst="rect">
            <a:avLst/>
          </a:prstGeom>
          <a:solidFill>
            <a:schemeClr val="tx1"/>
          </a:solidFill>
        </p:spPr>
        <p:txBody>
          <a:bodyPr wrap="square" rtlCol="0">
            <a:spAutoFit/>
          </a:bodyPr>
          <a:lstStyle/>
          <a:p>
            <a:pPr algn="ctr"/>
            <a:r>
              <a:rPr lang="en-US" sz="2400" dirty="0">
                <a:solidFill>
                  <a:schemeClr val="accent4">
                    <a:lumMod val="20000"/>
                    <a:lumOff val="80000"/>
                  </a:schemeClr>
                </a:solidFill>
                <a:latin typeface="Arial" panose="020B0604020202020204" pitchFamily="34" charset="0"/>
                <a:cs typeface="Arial" panose="020B0604020202020204" pitchFamily="34" charset="0"/>
              </a:rPr>
              <a:t>Forced Conclusion</a:t>
            </a:r>
          </a:p>
        </p:txBody>
      </p:sp>
      <p:sp>
        <p:nvSpPr>
          <p:cNvPr id="25" name="Text Box 17" descr="Papyrus">
            <a:extLst>
              <a:ext uri="{FF2B5EF4-FFF2-40B4-BE49-F238E27FC236}">
                <a16:creationId xmlns:a16="http://schemas.microsoft.com/office/drawing/2014/main" id="{3CD388B8-0BBC-CAA7-4211-E1B4CE316BDD}"/>
              </a:ext>
            </a:extLst>
          </p:cNvPr>
          <p:cNvSpPr txBox="1">
            <a:spLocks noChangeArrowheads="1"/>
          </p:cNvSpPr>
          <p:nvPr/>
        </p:nvSpPr>
        <p:spPr bwMode="auto">
          <a:xfrm>
            <a:off x="-5700" y="3518073"/>
            <a:ext cx="9166800" cy="3139321"/>
          </a:xfrm>
          <a:prstGeom prst="rect">
            <a:avLst/>
          </a:prstGeom>
          <a:solidFill>
            <a:srgbClr val="000000"/>
          </a:solidFill>
          <a:ln>
            <a:noFill/>
          </a:ln>
          <a:effectLst/>
        </p:spPr>
        <p:txBody>
          <a:bodyPr wrap="square">
            <a:spAutoFit/>
          </a:bodyPr>
          <a:lstStyle/>
          <a:p>
            <a:pPr algn="ctr">
              <a:spcAft>
                <a:spcPts val="1200"/>
              </a:spcAft>
            </a:pPr>
            <a:r>
              <a:rPr lang="en-US" altLang="en-US" sz="2800" b="1" dirty="0">
                <a:ln>
                  <a:solidFill>
                    <a:schemeClr val="tx1"/>
                  </a:solidFill>
                </a:ln>
                <a:solidFill>
                  <a:schemeClr val="accent4">
                    <a:lumMod val="20000"/>
                    <a:lumOff val="80000"/>
                  </a:schemeClr>
                </a:solidFill>
                <a:latin typeface="Arial" panose="020B0604020202020204" pitchFamily="34" charset="0"/>
                <a:cs typeface="Arial" panose="020B0604020202020204" pitchFamily="34" charset="0"/>
              </a:rPr>
              <a:t>There are only so many ways to communicate, and these will always require some form of:</a:t>
            </a:r>
          </a:p>
          <a:p>
            <a:pPr marL="971550" lvl="1" indent="-514350">
              <a:spcAft>
                <a:spcPts val="1200"/>
              </a:spcAft>
              <a:buFont typeface="+mj-lt"/>
              <a:buAutoNum type="arabicPeriod"/>
            </a:pPr>
            <a:r>
              <a:rPr lang="en-US" altLang="en-US" sz="2800" b="1" dirty="0">
                <a:ln>
                  <a:solidFill>
                    <a:schemeClr val="tx1"/>
                  </a:solidFill>
                </a:ln>
                <a:solidFill>
                  <a:schemeClr val="accent4">
                    <a:lumMod val="20000"/>
                    <a:lumOff val="80000"/>
                  </a:schemeClr>
                </a:solidFill>
                <a:latin typeface="Arial" panose="020B0604020202020204" pitchFamily="34" charset="0"/>
                <a:cs typeface="Arial" panose="020B0604020202020204" pitchFamily="34" charset="0"/>
              </a:rPr>
              <a:t>Telling!</a:t>
            </a:r>
          </a:p>
          <a:p>
            <a:pPr marL="971550" lvl="1" indent="-514350">
              <a:spcAft>
                <a:spcPts val="1200"/>
              </a:spcAft>
              <a:buFont typeface="+mj-lt"/>
              <a:buAutoNum type="arabicPeriod"/>
            </a:pPr>
            <a:r>
              <a:rPr lang="en-US" altLang="en-US" sz="2800" b="1" dirty="0">
                <a:ln>
                  <a:solidFill>
                    <a:schemeClr val="tx1"/>
                  </a:solidFill>
                </a:ln>
                <a:solidFill>
                  <a:schemeClr val="accent4">
                    <a:lumMod val="20000"/>
                    <a:lumOff val="80000"/>
                  </a:schemeClr>
                </a:solidFill>
                <a:latin typeface="Arial" panose="020B0604020202020204" pitchFamily="34" charset="0"/>
                <a:cs typeface="Arial" panose="020B0604020202020204" pitchFamily="34" charset="0"/>
              </a:rPr>
              <a:t>Showing!</a:t>
            </a:r>
          </a:p>
          <a:p>
            <a:pPr marL="971550" lvl="1" indent="-514350">
              <a:buFont typeface="+mj-lt"/>
              <a:buAutoNum type="arabicPeriod"/>
            </a:pPr>
            <a:r>
              <a:rPr lang="en-US" altLang="en-US" sz="2800" b="1" dirty="0">
                <a:ln>
                  <a:solidFill>
                    <a:schemeClr val="tx1"/>
                  </a:solidFill>
                </a:ln>
                <a:solidFill>
                  <a:schemeClr val="accent4">
                    <a:lumMod val="20000"/>
                    <a:lumOff val="80000"/>
                  </a:schemeClr>
                </a:solidFill>
                <a:latin typeface="Arial" panose="020B0604020202020204" pitchFamily="34" charset="0"/>
                <a:cs typeface="Arial" panose="020B0604020202020204" pitchFamily="34" charset="0"/>
              </a:rPr>
              <a:t>Implying! </a:t>
            </a:r>
          </a:p>
          <a:p>
            <a:pPr lvl="1"/>
            <a:endParaRPr lang="en-US" altLang="en-US" sz="2800" b="1" dirty="0">
              <a:ln>
                <a:solidFill>
                  <a:schemeClr val="tx1"/>
                </a:solidFill>
              </a:ln>
              <a:solidFill>
                <a:schemeClr val="accent4">
                  <a:lumMod val="20000"/>
                  <a:lumOff val="80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39D320D5-72C6-650B-A0BE-9BAFCE6BB743}"/>
              </a:ext>
            </a:extLst>
          </p:cNvPr>
          <p:cNvSpPr txBox="1"/>
          <p:nvPr/>
        </p:nvSpPr>
        <p:spPr>
          <a:xfrm>
            <a:off x="3886200" y="4787492"/>
            <a:ext cx="4183380" cy="1569660"/>
          </a:xfrm>
          <a:prstGeom prst="rect">
            <a:avLst/>
          </a:prstGeom>
          <a:solidFill>
            <a:schemeClr val="bg1"/>
          </a:solidFill>
        </p:spPr>
        <p:txBody>
          <a:bodyPr wrap="square" rtlCol="0">
            <a:spAutoFit/>
          </a:bodyPr>
          <a:lstStyle/>
          <a:p>
            <a:r>
              <a:rPr lang="en-US" sz="2400" dirty="0">
                <a:latin typeface="Arial" panose="020B0604020202020204" pitchFamily="34" charset="0"/>
                <a:cs typeface="Arial" panose="020B0604020202020204" pitchFamily="34" charset="0"/>
              </a:rPr>
              <a:t>If there is another way of communicating, don’t </a:t>
            </a:r>
            <a:r>
              <a:rPr lang="en-US" sz="2400" u="sng" dirty="0">
                <a:latin typeface="Arial" panose="020B0604020202020204" pitchFamily="34" charset="0"/>
                <a:cs typeface="Arial" panose="020B0604020202020204" pitchFamily="34" charset="0"/>
              </a:rPr>
              <a:t>tell</a:t>
            </a:r>
            <a:r>
              <a:rPr lang="en-US" sz="2400" dirty="0">
                <a:latin typeface="Arial" panose="020B0604020202020204" pitchFamily="34" charset="0"/>
                <a:cs typeface="Arial" panose="020B0604020202020204" pitchFamily="34" charset="0"/>
              </a:rPr>
              <a:t> what it is—don’t </a:t>
            </a:r>
            <a:r>
              <a:rPr lang="en-US" sz="2400" u="sng" dirty="0">
                <a:latin typeface="Arial" panose="020B0604020202020204" pitchFamily="34" charset="0"/>
                <a:cs typeface="Arial" panose="020B0604020202020204" pitchFamily="34" charset="0"/>
              </a:rPr>
              <a:t>show</a:t>
            </a:r>
            <a:r>
              <a:rPr lang="en-US" sz="2400" dirty="0">
                <a:latin typeface="Arial" panose="020B0604020202020204" pitchFamily="34" charset="0"/>
                <a:cs typeface="Arial" panose="020B0604020202020204" pitchFamily="34" charset="0"/>
              </a:rPr>
              <a:t> what it is and don’t </a:t>
            </a:r>
            <a:r>
              <a:rPr lang="en-US" sz="2400" u="sng" dirty="0">
                <a:latin typeface="Arial" panose="020B0604020202020204" pitchFamily="34" charset="0"/>
                <a:cs typeface="Arial" panose="020B0604020202020204" pitchFamily="34" charset="0"/>
              </a:rPr>
              <a:t>imply</a:t>
            </a:r>
            <a:r>
              <a:rPr lang="en-US" sz="2400" dirty="0">
                <a:latin typeface="Arial" panose="020B0604020202020204" pitchFamily="34" charset="0"/>
                <a:cs typeface="Arial" panose="020B0604020202020204" pitchFamily="34" charset="0"/>
              </a:rPr>
              <a:t> what it is.</a:t>
            </a:r>
          </a:p>
        </p:txBody>
      </p:sp>
    </p:spTree>
    <p:extLst>
      <p:ext uri="{BB962C8B-B14F-4D97-AF65-F5344CB8AC3E}">
        <p14:creationId xmlns:p14="http://schemas.microsoft.com/office/powerpoint/2010/main" val="17339792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ppt_x</p:attrName>
                                        </p:attrNameLst>
                                      </p:cBhvr>
                                      <p:tavLst>
                                        <p:tav tm="0">
                                          <p:val>
                                            <p:strVal val="#ppt_x"/>
                                          </p:val>
                                        </p:tav>
                                        <p:tav tm="100000">
                                          <p:val>
                                            <p:strVal val="#ppt_x"/>
                                          </p:val>
                                        </p:tav>
                                      </p:tavLst>
                                    </p:anim>
                                    <p:anim calcmode="lin" valueType="num">
                                      <p:cBhvr>
                                        <p:cTn id="16" dur="2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55"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2000" fill="hold"/>
                                        <p:tgtEl>
                                          <p:spTgt spid="21"/>
                                        </p:tgtEl>
                                        <p:attrNameLst>
                                          <p:attrName>ppt_w</p:attrName>
                                        </p:attrNameLst>
                                      </p:cBhvr>
                                      <p:tavLst>
                                        <p:tav tm="0">
                                          <p:val>
                                            <p:strVal val="#ppt_w*0.70"/>
                                          </p:val>
                                        </p:tav>
                                        <p:tav tm="100000">
                                          <p:val>
                                            <p:strVal val="#ppt_w"/>
                                          </p:val>
                                        </p:tav>
                                      </p:tavLst>
                                    </p:anim>
                                    <p:anim calcmode="lin" valueType="num">
                                      <p:cBhvr>
                                        <p:cTn id="25" dur="2000" fill="hold"/>
                                        <p:tgtEl>
                                          <p:spTgt spid="21"/>
                                        </p:tgtEl>
                                        <p:attrNameLst>
                                          <p:attrName>ppt_h</p:attrName>
                                        </p:attrNameLst>
                                      </p:cBhvr>
                                      <p:tavLst>
                                        <p:tav tm="0">
                                          <p:val>
                                            <p:strVal val="#ppt_h"/>
                                          </p:val>
                                        </p:tav>
                                        <p:tav tm="100000">
                                          <p:val>
                                            <p:strVal val="#ppt_h"/>
                                          </p:val>
                                        </p:tav>
                                      </p:tavLst>
                                    </p:anim>
                                    <p:animEffect transition="in" filter="fade">
                                      <p:cBhvr>
                                        <p:cTn id="26" dur="20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2000"/>
                                        <p:tgtEl>
                                          <p:spTgt spid="22"/>
                                        </p:tgtEl>
                                      </p:cBhvr>
                                    </p:animEffect>
                                    <p:anim calcmode="lin" valueType="num">
                                      <p:cBhvr>
                                        <p:cTn id="32" dur="2000" fill="hold"/>
                                        <p:tgtEl>
                                          <p:spTgt spid="22"/>
                                        </p:tgtEl>
                                        <p:attrNameLst>
                                          <p:attrName>ppt_x</p:attrName>
                                        </p:attrNameLst>
                                      </p:cBhvr>
                                      <p:tavLst>
                                        <p:tav tm="0">
                                          <p:val>
                                            <p:strVal val="#ppt_x"/>
                                          </p:val>
                                        </p:tav>
                                        <p:tav tm="100000">
                                          <p:val>
                                            <p:strVal val="#ppt_x"/>
                                          </p:val>
                                        </p:tav>
                                      </p:tavLst>
                                    </p:anim>
                                    <p:anim calcmode="lin" valueType="num">
                                      <p:cBhvr>
                                        <p:cTn id="33" dur="2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grpId="1" nodeType="clickEffect">
                                  <p:stCondLst>
                                    <p:cond delay="0"/>
                                  </p:stCondLst>
                                  <p:childTnLst>
                                    <p:animEffect transition="out" filter="barn(inVertical)">
                                      <p:cBhvr>
                                        <p:cTn id="37" dur="1000"/>
                                        <p:tgtEl>
                                          <p:spTgt spid="21"/>
                                        </p:tgtEl>
                                      </p:cBhvr>
                                    </p:animEffect>
                                    <p:set>
                                      <p:cBhvr>
                                        <p:cTn id="38" dur="1" fill="hold">
                                          <p:stCondLst>
                                            <p:cond delay="999"/>
                                          </p:stCondLst>
                                        </p:cTn>
                                        <p:tgtEl>
                                          <p:spTgt spid="21"/>
                                        </p:tgtEl>
                                        <p:attrNameLst>
                                          <p:attrName>style.visibility</p:attrName>
                                        </p:attrNameLst>
                                      </p:cBhvr>
                                      <p:to>
                                        <p:strVal val="hidden"/>
                                      </p:to>
                                    </p:set>
                                  </p:childTnLst>
                                </p:cTn>
                              </p:par>
                              <p:par>
                                <p:cTn id="39" presetID="55"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2000" fill="hold"/>
                                        <p:tgtEl>
                                          <p:spTgt spid="23"/>
                                        </p:tgtEl>
                                        <p:attrNameLst>
                                          <p:attrName>ppt_w</p:attrName>
                                        </p:attrNameLst>
                                      </p:cBhvr>
                                      <p:tavLst>
                                        <p:tav tm="0">
                                          <p:val>
                                            <p:strVal val="#ppt_w*0.70"/>
                                          </p:val>
                                        </p:tav>
                                        <p:tav tm="100000">
                                          <p:val>
                                            <p:strVal val="#ppt_w"/>
                                          </p:val>
                                        </p:tav>
                                      </p:tavLst>
                                    </p:anim>
                                    <p:anim calcmode="lin" valueType="num">
                                      <p:cBhvr>
                                        <p:cTn id="42" dur="2000" fill="hold"/>
                                        <p:tgtEl>
                                          <p:spTgt spid="23"/>
                                        </p:tgtEl>
                                        <p:attrNameLst>
                                          <p:attrName>ppt_h</p:attrName>
                                        </p:attrNameLst>
                                      </p:cBhvr>
                                      <p:tavLst>
                                        <p:tav tm="0">
                                          <p:val>
                                            <p:strVal val="#ppt_h"/>
                                          </p:val>
                                        </p:tav>
                                        <p:tav tm="100000">
                                          <p:val>
                                            <p:strVal val="#ppt_h"/>
                                          </p:val>
                                        </p:tav>
                                      </p:tavLst>
                                    </p:anim>
                                    <p:animEffect transition="in" filter="fade">
                                      <p:cBhvr>
                                        <p:cTn id="43" dur="20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2000"/>
                                        <p:tgtEl>
                                          <p:spTgt spid="24"/>
                                        </p:tgtEl>
                                      </p:cBhvr>
                                    </p:animEffect>
                                    <p:anim calcmode="lin" valueType="num">
                                      <p:cBhvr>
                                        <p:cTn id="49" dur="2000" fill="hold"/>
                                        <p:tgtEl>
                                          <p:spTgt spid="24"/>
                                        </p:tgtEl>
                                        <p:attrNameLst>
                                          <p:attrName>ppt_x</p:attrName>
                                        </p:attrNameLst>
                                      </p:cBhvr>
                                      <p:tavLst>
                                        <p:tav tm="0">
                                          <p:val>
                                            <p:strVal val="#ppt_x"/>
                                          </p:val>
                                        </p:tav>
                                        <p:tav tm="100000">
                                          <p:val>
                                            <p:strVal val="#ppt_x"/>
                                          </p:val>
                                        </p:tav>
                                      </p:tavLst>
                                    </p:anim>
                                    <p:anim calcmode="lin" valueType="num">
                                      <p:cBhvr>
                                        <p:cTn id="50" dur="2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edge">
                                      <p:cBhvr>
                                        <p:cTn id="55" dur="20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circle(in)">
                                      <p:cBhvr>
                                        <p:cTn id="60"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21" grpId="0"/>
      <p:bldP spid="21" grpId="1"/>
      <p:bldP spid="22" grpId="0" animBg="1"/>
      <p:bldP spid="23" grpId="0"/>
      <p:bldP spid="24" grpId="0" animBg="1"/>
      <p:bldP spid="25" grpId="0" animBg="1"/>
      <p:bldP spid="2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2513</TotalTime>
  <Words>2153</Words>
  <Application>Microsoft Office PowerPoint</Application>
  <PresentationFormat>On-screen Show (4:3)</PresentationFormat>
  <Paragraphs>112</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 Bronger</dc:creator>
  <cp:lastModifiedBy>Southside AV Room</cp:lastModifiedBy>
  <cp:revision>18</cp:revision>
  <dcterms:created xsi:type="dcterms:W3CDTF">2024-01-30T13:28:54Z</dcterms:created>
  <dcterms:modified xsi:type="dcterms:W3CDTF">2024-02-16T21:45:47Z</dcterms:modified>
</cp:coreProperties>
</file>