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4" r:id="rId1"/>
  </p:sldMasterIdLst>
  <p:notesMasterIdLst>
    <p:notesMasterId r:id="rId18"/>
  </p:notesMasterIdLst>
  <p:handoutMasterIdLst>
    <p:handoutMasterId r:id="rId19"/>
  </p:handoutMasterIdLst>
  <p:sldIdLst>
    <p:sldId id="359" r:id="rId2"/>
    <p:sldId id="1393" r:id="rId3"/>
    <p:sldId id="1394" r:id="rId4"/>
    <p:sldId id="1395" r:id="rId5"/>
    <p:sldId id="1396" r:id="rId6"/>
    <p:sldId id="1397" r:id="rId7"/>
    <p:sldId id="1398" r:id="rId8"/>
    <p:sldId id="1399" r:id="rId9"/>
    <p:sldId id="352" r:id="rId10"/>
    <p:sldId id="1400" r:id="rId11"/>
    <p:sldId id="1401" r:id="rId12"/>
    <p:sldId id="1402" r:id="rId13"/>
    <p:sldId id="1403" r:id="rId14"/>
    <p:sldId id="1404" r:id="rId15"/>
    <p:sldId id="1405" r:id="rId16"/>
    <p:sldId id="1406" r:id="rId17"/>
  </p:sldIdLst>
  <p:sldSz cx="9144000" cy="6858000" type="screen4x3"/>
  <p:notesSz cx="7010400" cy="92964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45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192" userDrawn="1">
          <p15:clr>
            <a:srgbClr val="A4A3A4"/>
          </p15:clr>
        </p15:guide>
        <p15:guide id="5" orient="horz" pos="1072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528" userDrawn="1">
          <p15:clr>
            <a:srgbClr val="A4A3A4"/>
          </p15:clr>
        </p15:guide>
        <p15:guide id="8" pos="5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6182" autoAdjust="0"/>
  </p:normalViewPr>
  <p:slideViewPr>
    <p:cSldViewPr showGuides="1">
      <p:cViewPr varScale="1">
        <p:scale>
          <a:sx n="106" d="100"/>
          <a:sy n="106" d="100"/>
        </p:scale>
        <p:origin x="1812" y="11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2880"/>
        <p:guide pos="528"/>
        <p:guide pos="5328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98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1/4/2024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1/4/2024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C847-D284-421D-B330-2D43513B0F9C}" type="datetime1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 descr="Stack of books">
            <a:extLst>
              <a:ext uri="{FF2B5EF4-FFF2-40B4-BE49-F238E27FC236}">
                <a16:creationId xmlns:a16="http://schemas.microsoft.com/office/drawing/2014/main" id="{36660A77-5D6C-508B-1AF9-555406EE3F3D}"/>
              </a:ext>
            </a:extLst>
          </p:cNvPr>
          <p:cNvGrpSpPr/>
          <p:nvPr userDrawn="1"/>
        </p:nvGrpSpPr>
        <p:grpSpPr>
          <a:xfrm>
            <a:off x="0" y="0"/>
            <a:ext cx="9145311" cy="6858000"/>
            <a:chOff x="0" y="0"/>
            <a:chExt cx="1219057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3C78B9-1257-B11D-201A-C69E9FB62444}"/>
                </a:ext>
              </a:extLst>
            </p:cNvPr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 sz="135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74B30B-23D8-3603-46E2-775D6203E20F}"/>
                </a:ext>
              </a:extLst>
            </p:cNvPr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10" name="Picture 9" descr="Stack of books">
                <a:extLst>
                  <a:ext uri="{FF2B5EF4-FFF2-40B4-BE49-F238E27FC236}">
                    <a16:creationId xmlns:a16="http://schemas.microsoft.com/office/drawing/2014/main" id="{BFE2D540-1C87-2302-30EC-0F8E1147E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FAC8044-3880-C5CC-F4CD-3D7C3BF4ED77}"/>
                  </a:ext>
                </a:extLst>
              </p:cNvPr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4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FD46-0FD3-4428-ADEC-1DFD6489930D}" type="datetime1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548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FD46-0FD3-4428-ADEC-1DFD6489930D}" type="datetime1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9912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FD46-0FD3-4428-ADEC-1DFD6489930D}" type="datetime1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84488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FD46-0FD3-4428-ADEC-1DFD6489930D}" type="datetime1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024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FD46-0FD3-4428-ADEC-1DFD6489930D}" type="datetime1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394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BFD46-0FD3-4428-ADEC-1DFD6489930D}" type="datetime1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767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7518-40ED-4895-8580-DE2A722FC423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9F34-BDBC-4273-B9BC-22458F940BE7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5147-19A6-4970-A04E-ED9B1D83C0F1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1008-E89D-49CD-9BF4-E6F3FE09F7AC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199F-4583-41EB-929F-5865E95EECAA}" type="datetime1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2EB-356C-4482-B27C-7C8E08F5D88F}" type="datetime1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5E-43C3-4560-B59A-90049317E860}" type="datetime1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8C32-B81D-4A68-A851-5185C690F024}" type="datetime1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5D79-EF31-4E8F-A1BE-AF31805C2859}" type="datetime1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A3B-941F-4778-A0CB-865223FDAE69}" type="datetime1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2EBFD46-0FD3-4428-ADEC-1DFD6489930D}" type="datetime1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009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07601"/>
            <a:ext cx="7886700" cy="1312718"/>
          </a:xfrm>
        </p:spPr>
        <p:txBody>
          <a:bodyPr>
            <a:normAutofit/>
          </a:bodyPr>
          <a:lstStyle/>
          <a:p>
            <a:pPr algn="ctr"/>
            <a:r>
              <a:rPr lang="en-US" sz="5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Study the Bible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3B7DAE-22E7-454B-9DCE-8B3E68CDA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B04A5-E26F-E487-CD98-794C2316F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t="1530"/>
          <a:stretch/>
        </p:blipFill>
        <p:spPr>
          <a:xfrm>
            <a:off x="76200" y="-12915"/>
            <a:ext cx="8991600" cy="68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DFA82E-2275-4847-1433-FFFB62701875}"/>
              </a:ext>
            </a:extLst>
          </p:cNvPr>
          <p:cNvSpPr/>
          <p:nvPr/>
        </p:nvSpPr>
        <p:spPr>
          <a:xfrm>
            <a:off x="-7191" y="1698260"/>
            <a:ext cx="3048000" cy="2438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E2BD32-2357-1DDB-18AD-C79CBBC4194F}"/>
              </a:ext>
            </a:extLst>
          </p:cNvPr>
          <p:cNvSpPr/>
          <p:nvPr/>
        </p:nvSpPr>
        <p:spPr>
          <a:xfrm>
            <a:off x="3034339" y="1703907"/>
            <a:ext cx="3048002" cy="2438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A8DB1F-62C5-E41E-563E-FFB97A575E52}"/>
              </a:ext>
            </a:extLst>
          </p:cNvPr>
          <p:cNvSpPr/>
          <p:nvPr/>
        </p:nvSpPr>
        <p:spPr>
          <a:xfrm>
            <a:off x="6080718" y="1698260"/>
            <a:ext cx="3040808" cy="244969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45D7D9-B6E7-007D-051D-2EAEFD00015D}"/>
              </a:ext>
            </a:extLst>
          </p:cNvPr>
          <p:cNvSpPr txBox="1"/>
          <p:nvPr/>
        </p:nvSpPr>
        <p:spPr>
          <a:xfrm>
            <a:off x="522974" y="1985997"/>
            <a:ext cx="198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WORD for WORD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0C3697-782C-1759-9154-2434B4EB00B9}"/>
              </a:ext>
            </a:extLst>
          </p:cNvPr>
          <p:cNvSpPr txBox="1"/>
          <p:nvPr/>
        </p:nvSpPr>
        <p:spPr>
          <a:xfrm>
            <a:off x="3280196" y="1985997"/>
            <a:ext cx="2583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THOUGHT for THOUGHT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9912B9-241A-389E-C429-74E9F154159F}"/>
              </a:ext>
            </a:extLst>
          </p:cNvPr>
          <p:cNvSpPr txBox="1"/>
          <p:nvPr/>
        </p:nvSpPr>
        <p:spPr>
          <a:xfrm>
            <a:off x="6696294" y="2262995"/>
            <a:ext cx="1924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PARA-PHRASE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57B9AF-0A3E-A5E6-B0BA-29587D9AAEB1}"/>
              </a:ext>
            </a:extLst>
          </p:cNvPr>
          <p:cNvSpPr txBox="1"/>
          <p:nvPr/>
        </p:nvSpPr>
        <p:spPr>
          <a:xfrm>
            <a:off x="354002" y="4382360"/>
            <a:ext cx="36845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NASB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ESV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	KJV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		NKJV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292BC6-6080-80CA-D6EA-849DFAE5DB7D}"/>
              </a:ext>
            </a:extLst>
          </p:cNvPr>
          <p:cNvSpPr txBox="1"/>
          <p:nvPr/>
        </p:nvSpPr>
        <p:spPr>
          <a:xfrm>
            <a:off x="4453712" y="4382360"/>
            <a:ext cx="94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NIV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A3029C-C1F8-D0BB-DCD2-B2C20C9BBF63}"/>
              </a:ext>
            </a:extLst>
          </p:cNvPr>
          <p:cNvSpPr txBox="1"/>
          <p:nvPr/>
        </p:nvSpPr>
        <p:spPr>
          <a:xfrm>
            <a:off x="6339553" y="4382360"/>
            <a:ext cx="2819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GNT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orbel" panose="020B0503020204020204"/>
              </a:rPr>
              <a:t>		TLB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		     MSG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068AF106-6B2B-3B97-4979-6DEBBFA144EF}"/>
              </a:ext>
            </a:extLst>
          </p:cNvPr>
          <p:cNvSpPr/>
          <p:nvPr/>
        </p:nvSpPr>
        <p:spPr>
          <a:xfrm>
            <a:off x="7190" y="193857"/>
            <a:ext cx="4495800" cy="138155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BF94642D-D2C3-DB55-A12D-0D08ACC32526}"/>
              </a:ext>
            </a:extLst>
          </p:cNvPr>
          <p:cNvSpPr/>
          <p:nvPr/>
        </p:nvSpPr>
        <p:spPr>
          <a:xfrm flipH="1">
            <a:off x="4493480" y="193857"/>
            <a:ext cx="4643330" cy="1381553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CB7AB5-0103-2460-BD87-B99E687C96C0}"/>
              </a:ext>
            </a:extLst>
          </p:cNvPr>
          <p:cNvSpPr txBox="1"/>
          <p:nvPr/>
        </p:nvSpPr>
        <p:spPr>
          <a:xfrm>
            <a:off x="749036" y="542416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more literal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8F0E1-DA47-8E2D-FE17-36CC3EA8B0F1}"/>
              </a:ext>
            </a:extLst>
          </p:cNvPr>
          <p:cNvSpPr txBox="1"/>
          <p:nvPr/>
        </p:nvSpPr>
        <p:spPr>
          <a:xfrm>
            <a:off x="5285243" y="53069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more readable</a:t>
            </a:r>
          </a:p>
        </p:txBody>
      </p:sp>
    </p:spTree>
    <p:extLst>
      <p:ext uri="{BB962C8B-B14F-4D97-AF65-F5344CB8AC3E}">
        <p14:creationId xmlns:p14="http://schemas.microsoft.com/office/powerpoint/2010/main" val="1125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James Version (1611)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64" y="1828800"/>
            <a:ext cx="8534936" cy="3733800"/>
          </a:xfrm>
        </p:spPr>
        <p:txBody>
          <a:bodyPr>
            <a:noAutofit/>
          </a:bodyPr>
          <a:lstStyle/>
          <a:p>
            <a:r>
              <a:rPr lang="en-US" sz="3000" dirty="0"/>
              <a:t>later editions: 1629, 1638, 1762, 1769</a:t>
            </a:r>
          </a:p>
          <a:p>
            <a:r>
              <a:rPr lang="en-US" sz="3000" dirty="0"/>
              <a:t>thee, thou, thine</a:t>
            </a:r>
          </a:p>
          <a:p>
            <a:r>
              <a:rPr lang="en-US" sz="3000" dirty="0"/>
              <a:t>“suffer little children to come unto Me” (</a:t>
            </a:r>
            <a:r>
              <a:rPr lang="en-US" sz="3000" b="1" dirty="0">
                <a:solidFill>
                  <a:srgbClr val="FFFF00"/>
                </a:solidFill>
              </a:rPr>
              <a:t>Lk. 18:16</a:t>
            </a:r>
            <a:r>
              <a:rPr lang="en-US" sz="3000" dirty="0"/>
              <a:t>)</a:t>
            </a:r>
          </a:p>
          <a:p>
            <a:r>
              <a:rPr lang="en-US" sz="3000" dirty="0"/>
              <a:t>“superfluity of naughtiness” (</a:t>
            </a:r>
            <a:r>
              <a:rPr lang="en-US" sz="3000" b="1" dirty="0">
                <a:solidFill>
                  <a:srgbClr val="FFFF00"/>
                </a:solidFill>
              </a:rPr>
              <a:t>Jas. 1:21</a:t>
            </a:r>
            <a:r>
              <a:rPr lang="en-US" sz="3000" dirty="0"/>
              <a:t>)</a:t>
            </a:r>
          </a:p>
          <a:p>
            <a:r>
              <a:rPr lang="en-US" sz="3000" dirty="0"/>
              <a:t>“Easter” (</a:t>
            </a:r>
            <a:r>
              <a:rPr lang="en-US" sz="3000" b="1" dirty="0">
                <a:solidFill>
                  <a:srgbClr val="FFFF00"/>
                </a:solidFill>
              </a:rPr>
              <a:t>Acts 12:4</a:t>
            </a:r>
            <a:r>
              <a:rPr lang="en-US" sz="3000" dirty="0"/>
              <a:t>)</a:t>
            </a:r>
          </a:p>
          <a:p>
            <a:r>
              <a:rPr lang="en-US" sz="3000" dirty="0"/>
              <a:t>“Lucifer” (</a:t>
            </a:r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000" b="1" dirty="0">
                <a:solidFill>
                  <a:srgbClr val="FFFF00"/>
                </a:solidFill>
              </a:rPr>
              <a:t>sa. 14:12</a:t>
            </a:r>
            <a:r>
              <a:rPr lang="en-US" sz="3000" dirty="0"/>
              <a:t>)</a:t>
            </a:r>
          </a:p>
          <a:p>
            <a:r>
              <a:rPr lang="en-US" sz="3000" dirty="0"/>
              <a:t>12</a:t>
            </a:r>
            <a:r>
              <a:rPr lang="en-US" sz="3000" baseline="30000" dirty="0"/>
              <a:t>th</a:t>
            </a:r>
            <a:r>
              <a:rPr lang="en-US" sz="3000" dirty="0"/>
              <a:t> grade reading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30ADA-D1A2-4BAA-A314-4756EB61C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648200"/>
            <a:ext cx="2743915" cy="20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King James Version (1982)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788107"/>
            <a:ext cx="8610599" cy="4750302"/>
          </a:xfrm>
        </p:spPr>
        <p:txBody>
          <a:bodyPr>
            <a:noAutofit/>
          </a:bodyPr>
          <a:lstStyle/>
          <a:p>
            <a:r>
              <a:rPr lang="en-US" sz="3000" dirty="0"/>
              <a:t>“</a:t>
            </a:r>
            <a:r>
              <a:rPr lang="en-US" sz="3000" dirty="0" err="1"/>
              <a:t>lovest</a:t>
            </a:r>
            <a:r>
              <a:rPr lang="en-US" sz="3000" dirty="0"/>
              <a:t> thou me”	    “do you love Me” (</a:t>
            </a:r>
            <a:r>
              <a:rPr lang="en-US" sz="3000" b="1" dirty="0">
                <a:solidFill>
                  <a:srgbClr val="FFFF00"/>
                </a:solidFill>
              </a:rPr>
              <a:t>Jn. 21:15</a:t>
            </a:r>
            <a:r>
              <a:rPr lang="en-US" sz="3000" dirty="0"/>
              <a:t>)?</a:t>
            </a:r>
          </a:p>
          <a:p>
            <a:r>
              <a:rPr lang="en-US" sz="3000" dirty="0"/>
              <a:t>Holy Ghost 		Holy Spirit</a:t>
            </a:r>
          </a:p>
          <a:p>
            <a:r>
              <a:rPr lang="en-US" sz="3000" dirty="0"/>
              <a:t>“fetched a compass” 	 “circled around” (</a:t>
            </a:r>
            <a:r>
              <a:rPr lang="en-US" sz="3000" b="1" dirty="0">
                <a:solidFill>
                  <a:srgbClr val="FFFF00"/>
                </a:solidFill>
              </a:rPr>
              <a:t>Acts 28:13</a:t>
            </a:r>
            <a:r>
              <a:rPr lang="en-US" sz="3000" dirty="0"/>
              <a:t>)</a:t>
            </a:r>
          </a:p>
          <a:p>
            <a:r>
              <a:rPr lang="en-US" sz="3000" dirty="0"/>
              <a:t>“conversation”	      “conduct” (</a:t>
            </a:r>
            <a:r>
              <a:rPr lang="en-US" sz="3000" b="1" dirty="0">
                <a:solidFill>
                  <a:srgbClr val="FFFF00"/>
                </a:solidFill>
              </a:rPr>
              <a:t>Phil. 1:27</a:t>
            </a:r>
            <a:r>
              <a:rPr lang="en-US" sz="3000" dirty="0"/>
              <a:t>)</a:t>
            </a:r>
          </a:p>
          <a:p>
            <a:r>
              <a:rPr lang="en-US" sz="3000" dirty="0"/>
              <a:t>Elias	   Elijah</a:t>
            </a:r>
          </a:p>
          <a:p>
            <a:r>
              <a:rPr lang="en-US" sz="3000" dirty="0"/>
              <a:t>Jeremy		Jeremiah</a:t>
            </a:r>
          </a:p>
          <a:p>
            <a:r>
              <a:rPr lang="en-US" sz="3000" dirty="0"/>
              <a:t>Esaias	       Isaiah</a:t>
            </a:r>
          </a:p>
          <a:p>
            <a:r>
              <a:rPr lang="en-US" sz="3000" dirty="0"/>
              <a:t>7</a:t>
            </a:r>
            <a:r>
              <a:rPr lang="en-US" sz="3000" baseline="30000" dirty="0"/>
              <a:t>th</a:t>
            </a:r>
            <a:r>
              <a:rPr lang="en-US" sz="3000" dirty="0"/>
              <a:t> grade reading level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A46F704-5298-4879-9760-02A4D291C6E8}"/>
              </a:ext>
            </a:extLst>
          </p:cNvPr>
          <p:cNvSpPr/>
          <p:nvPr/>
        </p:nvSpPr>
        <p:spPr>
          <a:xfrm>
            <a:off x="3327745" y="1905000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36F5C4B-8D7E-4274-8F60-B5FFAC868ED6}"/>
              </a:ext>
            </a:extLst>
          </p:cNvPr>
          <p:cNvSpPr/>
          <p:nvPr/>
        </p:nvSpPr>
        <p:spPr>
          <a:xfrm>
            <a:off x="2416596" y="2438400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30EBB91-9A9C-431A-941D-54C2B0A5423C}"/>
              </a:ext>
            </a:extLst>
          </p:cNvPr>
          <p:cNvSpPr/>
          <p:nvPr/>
        </p:nvSpPr>
        <p:spPr>
          <a:xfrm>
            <a:off x="3869842" y="2950749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896BF66-5E22-4272-A7D4-94E6A7C077D8}"/>
              </a:ext>
            </a:extLst>
          </p:cNvPr>
          <p:cNvSpPr/>
          <p:nvPr/>
        </p:nvSpPr>
        <p:spPr>
          <a:xfrm>
            <a:off x="2958693" y="3847953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EC7D578-4245-4A28-AB2F-D8360D20A2B0}"/>
              </a:ext>
            </a:extLst>
          </p:cNvPr>
          <p:cNvSpPr/>
          <p:nvPr/>
        </p:nvSpPr>
        <p:spPr>
          <a:xfrm>
            <a:off x="1371435" y="4342904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0BE598A-8C02-4046-A2AB-D20633093605}"/>
              </a:ext>
            </a:extLst>
          </p:cNvPr>
          <p:cNvSpPr/>
          <p:nvPr/>
        </p:nvSpPr>
        <p:spPr>
          <a:xfrm>
            <a:off x="1800562" y="4876800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0AB11B-F79A-41A5-BDF4-8AF8FF2E516A}"/>
              </a:ext>
            </a:extLst>
          </p:cNvPr>
          <p:cNvSpPr/>
          <p:nvPr/>
        </p:nvSpPr>
        <p:spPr>
          <a:xfrm>
            <a:off x="1642483" y="5404105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2F4B0-B63D-7E3E-E102-364695C31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355" y="4402117"/>
            <a:ext cx="358168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47" y="522679"/>
            <a:ext cx="8620706" cy="994431"/>
          </a:xfrm>
        </p:spPr>
        <p:txBody>
          <a:bodyPr>
            <a:noAutofit/>
          </a:bodyPr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American Standard Bible (1977)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060" y="1665638"/>
            <a:ext cx="8258740" cy="4811362"/>
          </a:xfrm>
        </p:spPr>
        <p:txBody>
          <a:bodyPr>
            <a:noAutofit/>
          </a:bodyPr>
          <a:lstStyle/>
          <a:p>
            <a:r>
              <a:rPr lang="en-US" sz="3000" dirty="0"/>
              <a:t>later editions: 1995, 2020</a:t>
            </a:r>
          </a:p>
          <a:p>
            <a:r>
              <a:rPr lang="en-US" sz="3000" dirty="0"/>
              <a:t>Jehovah	   L</a:t>
            </a:r>
            <a:r>
              <a:rPr lang="en-US" sz="3000" cap="small" dirty="0"/>
              <a:t>ord</a:t>
            </a:r>
          </a:p>
          <a:p>
            <a:r>
              <a:rPr lang="en-US" sz="3000" dirty="0"/>
              <a:t>thou/thine	       you/your, except when addressing Deity</a:t>
            </a:r>
          </a:p>
          <a:p>
            <a:r>
              <a:rPr lang="en-US" sz="3000" dirty="0"/>
              <a:t>considered the most literal of modern translations</a:t>
            </a:r>
          </a:p>
          <a:p>
            <a:r>
              <a:rPr lang="en-US" sz="3000" dirty="0"/>
              <a:t>11</a:t>
            </a:r>
            <a:r>
              <a:rPr lang="en-US" sz="3000" baseline="30000" dirty="0"/>
              <a:t>th</a:t>
            </a:r>
            <a:r>
              <a:rPr lang="en-US" sz="3000" dirty="0"/>
              <a:t> grade reading level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A46F704-5298-4879-9760-02A4D291C6E8}"/>
              </a:ext>
            </a:extLst>
          </p:cNvPr>
          <p:cNvSpPr/>
          <p:nvPr/>
        </p:nvSpPr>
        <p:spPr>
          <a:xfrm>
            <a:off x="2143753" y="2259056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36F5C4B-8D7E-4274-8F60-B5FFAC868ED6}"/>
              </a:ext>
            </a:extLst>
          </p:cNvPr>
          <p:cNvSpPr/>
          <p:nvPr/>
        </p:nvSpPr>
        <p:spPr>
          <a:xfrm>
            <a:off x="2438400" y="2819400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5EF51-8FD6-2DF3-75C6-0276E7B0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267200"/>
            <a:ext cx="33337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63836"/>
            <a:ext cx="828675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International Version (1978)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534110"/>
            <a:ext cx="6688292" cy="4737017"/>
          </a:xfrm>
        </p:spPr>
        <p:txBody>
          <a:bodyPr>
            <a:noAutofit/>
          </a:bodyPr>
          <a:lstStyle/>
          <a:p>
            <a:r>
              <a:rPr lang="en-US" sz="3000" dirty="0"/>
              <a:t>later editions: 1984, 2011</a:t>
            </a:r>
          </a:p>
          <a:p>
            <a:r>
              <a:rPr lang="en-US" sz="3000" dirty="0"/>
              <a:t>“thought for thought,” easier to read</a:t>
            </a:r>
          </a:p>
          <a:p>
            <a:r>
              <a:rPr lang="en-US" sz="3000" dirty="0"/>
              <a:t>furlongs	   miles</a:t>
            </a:r>
          </a:p>
          <a:p>
            <a:r>
              <a:rPr lang="en-US" sz="3000" dirty="0"/>
              <a:t>shekels 	dollars</a:t>
            </a:r>
          </a:p>
          <a:p>
            <a:r>
              <a:rPr lang="en-US" sz="3000" dirty="0"/>
              <a:t>leaven	        yeast</a:t>
            </a:r>
          </a:p>
          <a:p>
            <a:r>
              <a:rPr lang="en-US" sz="3000" dirty="0"/>
              <a:t>“sinful nature” (</a:t>
            </a:r>
            <a:r>
              <a:rPr lang="en-US" sz="3000" b="1" dirty="0">
                <a:solidFill>
                  <a:srgbClr val="FFFF00"/>
                </a:solidFill>
              </a:rPr>
              <a:t>Rom. 7:18,25</a:t>
            </a:r>
            <a:r>
              <a:rPr lang="en-US" sz="3000" dirty="0"/>
              <a:t>)</a:t>
            </a:r>
          </a:p>
          <a:p>
            <a:r>
              <a:rPr lang="en-US" sz="3000" dirty="0"/>
              <a:t>“I was sinful at birth” (</a:t>
            </a:r>
            <a:r>
              <a:rPr lang="en-US" sz="3000" b="1" dirty="0">
                <a:solidFill>
                  <a:srgbClr val="FFFF00"/>
                </a:solidFill>
              </a:rPr>
              <a:t>Psa. 51:5</a:t>
            </a:r>
            <a:r>
              <a:rPr lang="en-US" sz="3000" dirty="0"/>
              <a:t>)</a:t>
            </a:r>
          </a:p>
          <a:p>
            <a:r>
              <a:rPr lang="en-US" sz="3000" dirty="0"/>
              <a:t>8</a:t>
            </a:r>
            <a:r>
              <a:rPr lang="en-US" sz="3000" baseline="30000" dirty="0"/>
              <a:t>th</a:t>
            </a:r>
            <a:r>
              <a:rPr lang="en-US" sz="3000" dirty="0"/>
              <a:t> grade reading level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A46F704-5298-4879-9760-02A4D291C6E8}"/>
              </a:ext>
            </a:extLst>
          </p:cNvPr>
          <p:cNvSpPr/>
          <p:nvPr/>
        </p:nvSpPr>
        <p:spPr>
          <a:xfrm>
            <a:off x="2133055" y="2678891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36F5C4B-8D7E-4274-8F60-B5FFAC868ED6}"/>
              </a:ext>
            </a:extLst>
          </p:cNvPr>
          <p:cNvSpPr/>
          <p:nvPr/>
        </p:nvSpPr>
        <p:spPr>
          <a:xfrm>
            <a:off x="2010140" y="3176029"/>
            <a:ext cx="542097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30EBB91-9A9C-431A-941D-54C2B0A5423C}"/>
              </a:ext>
            </a:extLst>
          </p:cNvPr>
          <p:cNvSpPr/>
          <p:nvPr/>
        </p:nvSpPr>
        <p:spPr>
          <a:xfrm>
            <a:off x="1905000" y="3701234"/>
            <a:ext cx="538181" cy="2858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14D7A-95DE-B95A-8745-DBA1B68F7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128" y="4242734"/>
            <a:ext cx="33337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Standard Version (2001)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020" y="1690689"/>
            <a:ext cx="8653380" cy="4114800"/>
          </a:xfrm>
        </p:spPr>
        <p:txBody>
          <a:bodyPr>
            <a:noAutofit/>
          </a:bodyPr>
          <a:lstStyle/>
          <a:p>
            <a:r>
              <a:rPr lang="en-US" sz="3000" dirty="0"/>
              <a:t>literal, but designed to be more readable</a:t>
            </a:r>
          </a:p>
          <a:p>
            <a:r>
              <a:rPr lang="en-US" sz="3000" dirty="0"/>
              <a:t>rejects use of gender-neutral language of modern translations</a:t>
            </a:r>
            <a:endParaRPr lang="en-US" sz="2800" dirty="0"/>
          </a:p>
          <a:p>
            <a:r>
              <a:rPr lang="en-US" sz="3000" dirty="0"/>
              <a:t>uses inclusive words when original does not demand a specific gender</a:t>
            </a:r>
          </a:p>
          <a:p>
            <a:pPr lvl="1"/>
            <a:r>
              <a:rPr lang="en-US" sz="3000" dirty="0"/>
              <a:t>“let your light shine before </a:t>
            </a:r>
            <a:r>
              <a:rPr lang="en-US" sz="3000" u="sng" dirty="0"/>
              <a:t>others</a:t>
            </a:r>
            <a:r>
              <a:rPr lang="en-US" sz="3000" dirty="0"/>
              <a:t>” (</a:t>
            </a:r>
            <a:r>
              <a:rPr lang="en-US" sz="3000" b="1" dirty="0">
                <a:solidFill>
                  <a:srgbClr val="FFFF00"/>
                </a:solidFill>
              </a:rPr>
              <a:t>Mt. 5:16</a:t>
            </a:r>
            <a:r>
              <a:rPr lang="en-US" sz="3000" dirty="0"/>
              <a:t>)</a:t>
            </a:r>
          </a:p>
          <a:p>
            <a:r>
              <a:rPr lang="en-US" sz="3000" dirty="0"/>
              <a:t>10</a:t>
            </a:r>
            <a:r>
              <a:rPr lang="en-US" sz="3000" baseline="30000" dirty="0"/>
              <a:t>th</a:t>
            </a:r>
            <a:r>
              <a:rPr lang="en-US" sz="3000" dirty="0"/>
              <a:t> grade reading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62D54-3EA1-A428-1BA7-B42FE5AF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00" y="4419599"/>
            <a:ext cx="3480100" cy="2610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2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361" y="866774"/>
            <a:ext cx="7381278" cy="86441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version should I use?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3B7DAE-22E7-454B-9DCE-8B3E68CDA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6F3BE-7BCA-0DA3-BAE3-9727F457F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36" y="2514600"/>
            <a:ext cx="6021327" cy="40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360" y="694701"/>
            <a:ext cx="7381278" cy="1312718"/>
          </a:xfrm>
        </p:spPr>
        <p:txBody>
          <a:bodyPr>
            <a:noAutofit/>
          </a:bodyPr>
          <a:lstStyle/>
          <a:p>
            <a:pPr algn="ctr"/>
            <a:r>
              <a:rPr lang="en-US" sz="5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there so many </a:t>
            </a:r>
            <a:br>
              <a:rPr lang="en-US" sz="5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versions of the Bible?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3B7DAE-22E7-454B-9DCE-8B3E68CDA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6F3BE-7BCA-0DA3-BAE3-9727F457F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36" y="2514600"/>
            <a:ext cx="6021327" cy="40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Bible Languages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FBF1-CF89-2A34-48C1-EBE15D4B0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17945"/>
            <a:ext cx="4495800" cy="34874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u="sng" dirty="0"/>
              <a:t>Old Testament</a:t>
            </a:r>
            <a:r>
              <a:rPr lang="en-US" sz="3200" dirty="0"/>
              <a:t>: </a:t>
            </a:r>
            <a:r>
              <a:rPr lang="en-US" sz="3200" b="1" i="1" dirty="0"/>
              <a:t>Hebrew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F3503-0398-5E81-5418-6B34C8996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559515"/>
            <a:ext cx="4114800" cy="20574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98184D-B0BC-5279-AA00-BD05C028B2B5}"/>
              </a:ext>
            </a:extLst>
          </p:cNvPr>
          <p:cNvSpPr txBox="1">
            <a:spLocks/>
          </p:cNvSpPr>
          <p:nvPr/>
        </p:nvSpPr>
        <p:spPr>
          <a:xfrm>
            <a:off x="4824743" y="1617945"/>
            <a:ext cx="4250602" cy="2877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New Testament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Greek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E0652-870D-488B-A40A-08CDABF78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55" y="2362200"/>
            <a:ext cx="3755130" cy="24520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1F64D9-F164-2947-A462-C03EB46989BA}"/>
              </a:ext>
            </a:extLst>
          </p:cNvPr>
          <p:cNvCxnSpPr>
            <a:cxnSpLocks/>
          </p:cNvCxnSpPr>
          <p:nvPr/>
        </p:nvCxnSpPr>
        <p:spPr>
          <a:xfrm>
            <a:off x="4648200" y="1617945"/>
            <a:ext cx="0" cy="3196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E41CF87-6B64-08A3-01BC-C075D7E014CB}"/>
              </a:ext>
            </a:extLst>
          </p:cNvPr>
          <p:cNvSpPr txBox="1"/>
          <p:nvPr/>
        </p:nvSpPr>
        <p:spPr>
          <a:xfrm>
            <a:off x="666750" y="5217191"/>
            <a:ext cx="7810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Some parts of the O.T. are written in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Aramaic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Ezra 4:8—6:18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7:12-26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;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Daniel 2:4—7:28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09" y="105661"/>
            <a:ext cx="7800972" cy="994431"/>
          </a:xfrm>
        </p:spPr>
        <p:txBody>
          <a:bodyPr>
            <a:no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Autograph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original document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88" y="4572000"/>
            <a:ext cx="8351812" cy="1905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Ex. 34:28 </a:t>
            </a:r>
            <a:r>
              <a:rPr lang="en-US" sz="3200" dirty="0"/>
              <a:t>– “he wrote on the </a:t>
            </a:r>
            <a:r>
              <a:rPr lang="en-US" sz="3200" b="1" u="sng" dirty="0"/>
              <a:t>tablets</a:t>
            </a:r>
            <a:r>
              <a:rPr lang="en-US" sz="3200" dirty="0"/>
              <a:t> the words of the covenant, the Ten Commandments.”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Gal. 6:11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– “See with what </a:t>
            </a:r>
            <a:r>
              <a:rPr lang="en-US" sz="3200" b="1" u="sng" dirty="0">
                <a:solidFill>
                  <a:schemeClr val="tx1"/>
                </a:solidFill>
              </a:rPr>
              <a:t>large letters</a:t>
            </a:r>
            <a:r>
              <a:rPr lang="en-US" sz="3200" dirty="0">
                <a:solidFill>
                  <a:schemeClr val="tx1"/>
                </a:solidFill>
              </a:rPr>
              <a:t> I am writing to you with my own hand.”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F614A8-03EA-2C50-44DC-1A52DC95B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28"/>
          <a:stretch/>
        </p:blipFill>
        <p:spPr>
          <a:xfrm>
            <a:off x="1505054" y="1302854"/>
            <a:ext cx="6133885" cy="1683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13B274-54F8-FEA5-5F85-17378DF5E2C5}"/>
              </a:ext>
            </a:extLst>
          </p:cNvPr>
          <p:cNvSpPr txBox="1"/>
          <p:nvPr/>
        </p:nvSpPr>
        <p:spPr>
          <a:xfrm>
            <a:off x="1651448" y="3124200"/>
            <a:ext cx="5841091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Original Declaration of Independence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date 4th July 1776</a:t>
            </a:r>
          </a:p>
        </p:txBody>
      </p:sp>
    </p:spTree>
    <p:extLst>
      <p:ext uri="{BB962C8B-B14F-4D97-AF65-F5344CB8AC3E}">
        <p14:creationId xmlns:p14="http://schemas.microsoft.com/office/powerpoint/2010/main" val="7071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38" y="304800"/>
            <a:ext cx="8326324" cy="994431"/>
          </a:xfrm>
        </p:spPr>
        <p:txBody>
          <a:bodyPr>
            <a:noAutofit/>
          </a:bodyPr>
          <a:lstStyle/>
          <a:p>
            <a:r>
              <a:rPr lang="en-US" sz="4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Manuscripts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copies of the original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076D6F-5C4A-2293-DC2E-192EA680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0" y="3026639"/>
            <a:ext cx="6000750" cy="3509963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146A62-B952-5FD0-0824-8BB46894E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245" y="1905000"/>
            <a:ext cx="3180389" cy="4494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1ECD84-C8E9-86AA-556A-68EC2361B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988" y="1450199"/>
            <a:ext cx="2923565" cy="2109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F0EF15-BD42-4979-AFD5-85CC60A1D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1" y="3796465"/>
            <a:ext cx="4750155" cy="297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838" y="304800"/>
            <a:ext cx="8326324" cy="994431"/>
          </a:xfrm>
        </p:spPr>
        <p:txBody>
          <a:bodyPr>
            <a:noAutofit/>
          </a:bodyPr>
          <a:lstStyle/>
          <a:p>
            <a:r>
              <a:rPr lang="en-US" sz="4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Manuscripts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copies of the original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076D6F-5C4A-2293-DC2E-192EA6804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447800"/>
            <a:ext cx="8648700" cy="5294567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5800+ </a:t>
            </a:r>
            <a:r>
              <a:rPr lang="en-US" sz="3600" dirty="0" err="1"/>
              <a:t>mss.</a:t>
            </a:r>
            <a:r>
              <a:rPr lang="en-US" sz="3600" dirty="0"/>
              <a:t> of the Greek New Testament</a:t>
            </a:r>
          </a:p>
          <a:p>
            <a:pPr lvl="1"/>
            <a:r>
              <a:rPr lang="en-US" sz="3200" dirty="0"/>
              <a:t>some are </a:t>
            </a:r>
            <a:r>
              <a:rPr lang="en-US" sz="3200" u="sng" dirty="0"/>
              <a:t>closer</a:t>
            </a:r>
            <a:r>
              <a:rPr lang="en-US" sz="3200" dirty="0"/>
              <a:t> to the original but </a:t>
            </a:r>
            <a:r>
              <a:rPr lang="en-US" sz="3200" u="sng" dirty="0"/>
              <a:t>fewer</a:t>
            </a:r>
            <a:r>
              <a:rPr lang="en-US" sz="3200" dirty="0"/>
              <a:t> in number </a:t>
            </a:r>
            <a:r>
              <a:rPr lang="en-US" sz="3000" i="1" dirty="0"/>
              <a:t>(Codex Sinaiticus, </a:t>
            </a:r>
            <a:r>
              <a:rPr lang="en-US" sz="3000" i="1" dirty="0" err="1"/>
              <a:t>Vaticanus</a:t>
            </a:r>
            <a:r>
              <a:rPr lang="en-US" sz="3000" i="1" dirty="0"/>
              <a:t>, </a:t>
            </a:r>
            <a:r>
              <a:rPr lang="en-US" sz="3000" i="1" dirty="0" err="1"/>
              <a:t>Alexandrinus</a:t>
            </a:r>
            <a:r>
              <a:rPr lang="en-US" sz="3000" i="1" dirty="0"/>
              <a:t>)</a:t>
            </a:r>
          </a:p>
          <a:p>
            <a:pPr lvl="2"/>
            <a:r>
              <a:rPr lang="en-US" sz="3000" dirty="0">
                <a:solidFill>
                  <a:srgbClr val="FFFF00"/>
                </a:solidFill>
              </a:rPr>
              <a:t>NASB</a:t>
            </a:r>
          </a:p>
          <a:p>
            <a:pPr lvl="2"/>
            <a:r>
              <a:rPr lang="en-US" sz="3000" dirty="0">
                <a:solidFill>
                  <a:srgbClr val="FFFF00"/>
                </a:solidFill>
              </a:rPr>
              <a:t>NIV</a:t>
            </a:r>
          </a:p>
          <a:p>
            <a:pPr lvl="2"/>
            <a:r>
              <a:rPr lang="en-US" sz="3000" dirty="0">
                <a:solidFill>
                  <a:srgbClr val="FFFF00"/>
                </a:solidFill>
              </a:rPr>
              <a:t>ESV</a:t>
            </a:r>
            <a:endParaRPr lang="en-US" sz="2800" dirty="0"/>
          </a:p>
          <a:p>
            <a:pPr lvl="1"/>
            <a:r>
              <a:rPr lang="en-US" sz="3200" dirty="0"/>
              <a:t>some are </a:t>
            </a:r>
            <a:r>
              <a:rPr lang="en-US" sz="3200" u="sng" dirty="0"/>
              <a:t>further</a:t>
            </a:r>
            <a:r>
              <a:rPr lang="en-US" sz="3200" dirty="0"/>
              <a:t> from the original but </a:t>
            </a:r>
            <a:r>
              <a:rPr lang="en-US" sz="3200" u="sng" dirty="0"/>
              <a:t>greater</a:t>
            </a:r>
            <a:r>
              <a:rPr lang="en-US" sz="3200" dirty="0"/>
              <a:t> in number </a:t>
            </a:r>
            <a:r>
              <a:rPr lang="en-US" sz="3000" i="1" dirty="0"/>
              <a:t>(Majority Text)</a:t>
            </a:r>
            <a:endParaRPr lang="en-US" sz="3000" dirty="0"/>
          </a:p>
          <a:p>
            <a:pPr lvl="2"/>
            <a:r>
              <a:rPr lang="en-US" sz="3000" dirty="0">
                <a:solidFill>
                  <a:srgbClr val="FFFF00"/>
                </a:solidFill>
              </a:rPr>
              <a:t>KJV</a:t>
            </a:r>
          </a:p>
          <a:p>
            <a:pPr lvl="2"/>
            <a:r>
              <a:rPr lang="en-US" sz="3000" dirty="0">
                <a:solidFill>
                  <a:srgbClr val="FFFF00"/>
                </a:solidFill>
              </a:rPr>
              <a:t>NKJV</a:t>
            </a:r>
          </a:p>
        </p:txBody>
      </p:sp>
    </p:spTree>
    <p:extLst>
      <p:ext uri="{BB962C8B-B14F-4D97-AF65-F5344CB8AC3E}">
        <p14:creationId xmlns:p14="http://schemas.microsoft.com/office/powerpoint/2010/main" val="26920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2239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Tyndale (1490-1536)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8FBF1-CF89-2A34-48C1-EBE15D4B0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417801"/>
            <a:ext cx="5638800" cy="5347959"/>
          </a:xfrm>
        </p:spPr>
        <p:txBody>
          <a:bodyPr>
            <a:noAutofit/>
          </a:bodyPr>
          <a:lstStyle/>
          <a:p>
            <a:r>
              <a:rPr lang="en-US" sz="3200" i="1" dirty="0"/>
              <a:t>The Father of the English Bible</a:t>
            </a:r>
          </a:p>
          <a:p>
            <a:r>
              <a:rPr lang="en-US" sz="3200" dirty="0"/>
              <a:t>“If God spare my life ere many years, I will cause </a:t>
            </a:r>
            <a:r>
              <a:rPr lang="en-US" sz="3200" b="1" u="sng" dirty="0"/>
              <a:t>a boy that </a:t>
            </a:r>
            <a:r>
              <a:rPr lang="en-US" sz="3200" b="1" u="sng" dirty="0" err="1"/>
              <a:t>driveth</a:t>
            </a:r>
            <a:r>
              <a:rPr lang="en-US" sz="3200" b="1" u="sng" dirty="0"/>
              <a:t> ye plow</a:t>
            </a:r>
            <a:r>
              <a:rPr lang="en-US" sz="3200" dirty="0"/>
              <a:t> shall know more of the Scripture than thou </a:t>
            </a:r>
            <a:r>
              <a:rPr lang="en-US" sz="3200" dirty="0" err="1"/>
              <a:t>doest</a:t>
            </a:r>
            <a:r>
              <a:rPr lang="en-US" sz="3200" dirty="0"/>
              <a:t>!”</a:t>
            </a:r>
          </a:p>
          <a:p>
            <a:r>
              <a:rPr lang="en-US" sz="3200" dirty="0"/>
              <a:t>translated the New Testament, Pentateuch, and Jonah into English</a:t>
            </a:r>
          </a:p>
          <a:p>
            <a:r>
              <a:rPr lang="en-US" sz="3200" dirty="0"/>
              <a:t>strangled to death, body burned at the stake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681DB-6E60-EF1D-5C22-C034B18E8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2977975" cy="3308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722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List special projects including field trips, organized by the school year calendar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F41B3-8C07-4936-A491-F0111475E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D3D40-F160-6DC3-8534-5BC27F809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85EAB-8474-BEB0-1369-515FF264D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4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3918</TotalTime>
  <Words>557</Words>
  <Application>Microsoft Office PowerPoint</Application>
  <PresentationFormat>On-screen Show (4:3)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Corbel</vt:lpstr>
      <vt:lpstr>Century Gothic</vt:lpstr>
      <vt:lpstr>Depth</vt:lpstr>
      <vt:lpstr>How to Study the Bible</vt:lpstr>
      <vt:lpstr>Why are there so many  versions of the Bible?</vt:lpstr>
      <vt:lpstr>Original Bible Languages</vt:lpstr>
      <vt:lpstr>Autograph = original document</vt:lpstr>
      <vt:lpstr>Manuscripts = copies of the original</vt:lpstr>
      <vt:lpstr>Manuscripts = copies of the original</vt:lpstr>
      <vt:lpstr>William Tyndale (1490-1536)</vt:lpstr>
      <vt:lpstr>PowerPoint Presentation</vt:lpstr>
      <vt:lpstr>PowerPoint Presentation</vt:lpstr>
      <vt:lpstr>PowerPoint Presentation</vt:lpstr>
      <vt:lpstr>King James Version (1611)</vt:lpstr>
      <vt:lpstr>New King James Version (1982)</vt:lpstr>
      <vt:lpstr>New American Standard Bible (1977)</vt:lpstr>
      <vt:lpstr>New International Version (1978)</vt:lpstr>
      <vt:lpstr>English Standard Version (2001)</vt:lpstr>
      <vt:lpstr>Which version should I use?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Bubba Garner</dc:creator>
  <cp:lastModifiedBy>Southside Church of Christ</cp:lastModifiedBy>
  <cp:revision>74</cp:revision>
  <cp:lastPrinted>2024-01-03T22:41:45Z</cp:lastPrinted>
  <dcterms:created xsi:type="dcterms:W3CDTF">2022-01-12T16:54:03Z</dcterms:created>
  <dcterms:modified xsi:type="dcterms:W3CDTF">2024-01-04T14:59:59Z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