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58" r:id="rId8"/>
    <p:sldId id="264" r:id="rId9"/>
    <p:sldId id="269" r:id="rId10"/>
    <p:sldId id="270" r:id="rId11"/>
    <p:sldId id="271" r:id="rId12"/>
    <p:sldId id="281" r:id="rId13"/>
    <p:sldId id="259" r:id="rId14"/>
    <p:sldId id="276" r:id="rId15"/>
    <p:sldId id="277" r:id="rId16"/>
    <p:sldId id="278" r:id="rId17"/>
    <p:sldId id="279" r:id="rId18"/>
    <p:sldId id="280" r:id="rId19"/>
    <p:sldId id="282" r:id="rId20"/>
    <p:sldId id="275" r:id="rId21"/>
    <p:sldId id="273" r:id="rId22"/>
    <p:sldId id="274" r:id="rId23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EB5-37D1-4828-8147-94569176DCE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1416-0A08-4BFF-9BD0-C7951C1E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EB5-37D1-4828-8147-94569176DCE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1416-0A08-4BFF-9BD0-C7951C1E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4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EB5-37D1-4828-8147-94569176DCE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1416-0A08-4BFF-9BD0-C7951C1E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3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EB5-37D1-4828-8147-94569176DCE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1416-0A08-4BFF-9BD0-C7951C1E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7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EB5-37D1-4828-8147-94569176DCE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1416-0A08-4BFF-9BD0-C7951C1E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EB5-37D1-4828-8147-94569176DCE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1416-0A08-4BFF-9BD0-C7951C1E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5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EB5-37D1-4828-8147-94569176DCE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1416-0A08-4BFF-9BD0-C7951C1E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EB5-37D1-4828-8147-94569176DCE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1416-0A08-4BFF-9BD0-C7951C1E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5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EB5-37D1-4828-8147-94569176DCE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1416-0A08-4BFF-9BD0-C7951C1E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7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EB5-37D1-4828-8147-94569176DCE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1416-0A08-4BFF-9BD0-C7951C1E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EB5-37D1-4828-8147-94569176DCE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1416-0A08-4BFF-9BD0-C7951C1E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50EB5-37D1-4828-8147-94569176DCE4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F1416-0A08-4BFF-9BD0-C7951C1E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93423"/>
            <a:ext cx="7772400" cy="2387600"/>
          </a:xfrm>
        </p:spPr>
        <p:txBody>
          <a:bodyPr>
            <a:noAutofit/>
          </a:bodyPr>
          <a:lstStyle/>
          <a:p>
            <a:r>
              <a:rPr lang="en-US" sz="9600" b="1" dirty="0"/>
              <a:t>Is the Bible Reliable?</a:t>
            </a:r>
          </a:p>
        </p:txBody>
      </p:sp>
    </p:spTree>
    <p:extLst>
      <p:ext uri="{BB962C8B-B14F-4D97-AF65-F5344CB8AC3E}">
        <p14:creationId xmlns:p14="http://schemas.microsoft.com/office/powerpoint/2010/main" val="35203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6"/>
            <a:ext cx="8812696" cy="1325563"/>
          </a:xfrm>
        </p:spPr>
        <p:txBody>
          <a:bodyPr>
            <a:noAutofit/>
          </a:bodyPr>
          <a:lstStyle/>
          <a:p>
            <a:r>
              <a:rPr lang="en-US" sz="5400" b="1" i="1" dirty="0"/>
              <a:t>Manuscript</a:t>
            </a:r>
            <a:r>
              <a:rPr lang="en-US" sz="5400" b="1" dirty="0"/>
              <a:t> = copy of original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="" xmlns:a16="http://schemas.microsoft.com/office/drawing/2014/main" id="{0066C5CB-4241-460C-9238-C47AD7E0F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335217"/>
              </p:ext>
            </p:extLst>
          </p:nvPr>
        </p:nvGraphicFramePr>
        <p:xfrm>
          <a:off x="0" y="1802296"/>
          <a:ext cx="9144000" cy="51219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94922">
                  <a:extLst>
                    <a:ext uri="{9D8B030D-6E8A-4147-A177-3AD203B41FA5}">
                      <a16:colId xmlns="" xmlns:a16="http://schemas.microsoft.com/office/drawing/2014/main" val="3813446674"/>
                    </a:ext>
                  </a:extLst>
                </a:gridCol>
                <a:gridCol w="2001078">
                  <a:extLst>
                    <a:ext uri="{9D8B030D-6E8A-4147-A177-3AD203B41FA5}">
                      <a16:colId xmlns="" xmlns:a16="http://schemas.microsoft.com/office/drawing/2014/main" val="2061890473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3357050398"/>
                    </a:ext>
                  </a:extLst>
                </a:gridCol>
              </a:tblGrid>
              <a:tr h="11999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Ancient Literature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# of MSS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Earliest MSS to Autograph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9619660"/>
                  </a:ext>
                </a:extLst>
              </a:tr>
              <a:tr h="784404">
                <a:tc>
                  <a:txBody>
                    <a:bodyPr/>
                    <a:lstStyle/>
                    <a:p>
                      <a:r>
                        <a:rPr lang="en-US" sz="3200" dirty="0"/>
                        <a:t>Livy’s </a:t>
                      </a:r>
                      <a:r>
                        <a:rPr lang="en-US" sz="3200" i="1" dirty="0"/>
                        <a:t>History of 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400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0999"/>
                  </a:ext>
                </a:extLst>
              </a:tr>
              <a:tr h="784404">
                <a:tc>
                  <a:txBody>
                    <a:bodyPr/>
                    <a:lstStyle/>
                    <a:p>
                      <a:r>
                        <a:rPr lang="en-US" sz="3200" dirty="0"/>
                        <a:t>Caesar’s </a:t>
                      </a:r>
                      <a:r>
                        <a:rPr lang="en-US" sz="3200" i="1" dirty="0"/>
                        <a:t>Gallic Wars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950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9541948"/>
                  </a:ext>
                </a:extLst>
              </a:tr>
              <a:tr h="784404">
                <a:tc>
                  <a:txBody>
                    <a:bodyPr/>
                    <a:lstStyle/>
                    <a:p>
                      <a:r>
                        <a:rPr lang="en-US" sz="3200" i="1" dirty="0"/>
                        <a:t>Tacitus’ Annals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750-950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330244"/>
                  </a:ext>
                </a:extLst>
              </a:tr>
              <a:tr h="784404">
                <a:tc>
                  <a:txBody>
                    <a:bodyPr/>
                    <a:lstStyle/>
                    <a:p>
                      <a:r>
                        <a:rPr lang="en-US" sz="3200" dirty="0"/>
                        <a:t>Homer’s </a:t>
                      </a:r>
                      <a:r>
                        <a:rPr lang="en-US" sz="3200" i="1" dirty="0" err="1"/>
                        <a:t>Illiad</a:t>
                      </a:r>
                      <a:endParaRPr lang="en-US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400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1719084"/>
                  </a:ext>
                </a:extLst>
              </a:tr>
              <a:tr h="784404">
                <a:tc>
                  <a:txBody>
                    <a:bodyPr/>
                    <a:lstStyle/>
                    <a:p>
                      <a:r>
                        <a:rPr lang="en-US" sz="3200" b="1" dirty="0"/>
                        <a:t>Greek New Testament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5838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/>
                        <a:t>50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254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7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219"/>
            <a:ext cx="78867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“Significant” Variations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4E365D-AD4B-4E0B-A6C1-3538234AB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90" y="1253884"/>
            <a:ext cx="3868340" cy="823912"/>
          </a:xfrm>
        </p:spPr>
        <p:txBody>
          <a:bodyPr>
            <a:normAutofit/>
          </a:bodyPr>
          <a:lstStyle/>
          <a:p>
            <a:r>
              <a:rPr lang="en-US" sz="3600" i="1" u="sng" dirty="0"/>
              <a:t>MANUSCRIPT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56AA4-4E04-4F7C-AB52-66E8B748F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279064"/>
            <a:ext cx="4943061" cy="3684588"/>
          </a:xfrm>
        </p:spPr>
        <p:txBody>
          <a:bodyPr>
            <a:noAutofit/>
          </a:bodyPr>
          <a:lstStyle/>
          <a:p>
            <a:r>
              <a:rPr lang="en-US" sz="3200" b="1" dirty="0"/>
              <a:t>Phil. 1:14 </a:t>
            </a:r>
            <a:r>
              <a:rPr lang="en-US" sz="3200" dirty="0"/>
              <a:t>– “to speak the word”</a:t>
            </a:r>
          </a:p>
          <a:p>
            <a:r>
              <a:rPr lang="en-US" sz="3200" b="1" dirty="0"/>
              <a:t>2 Tim. 2:14 </a:t>
            </a:r>
            <a:r>
              <a:rPr lang="en-US" sz="3200" dirty="0"/>
              <a:t>– “before God”</a:t>
            </a:r>
          </a:p>
          <a:p>
            <a:r>
              <a:rPr lang="en-US" sz="3200" b="1" dirty="0"/>
              <a:t>Titus 1:10 </a:t>
            </a:r>
            <a:r>
              <a:rPr lang="en-US" sz="3200" dirty="0"/>
              <a:t>– “many who are insubordinate”</a:t>
            </a:r>
          </a:p>
          <a:p>
            <a:r>
              <a:rPr lang="en-US" sz="3200" b="1" dirty="0"/>
              <a:t>2 Thess. 2:9 </a:t>
            </a:r>
            <a:r>
              <a:rPr lang="en-US" sz="3200" dirty="0"/>
              <a:t>– “whom the Lord will destroy”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EBE0D2B-D416-456F-AC93-A0C20EAF3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47809" y="1253884"/>
            <a:ext cx="3637166" cy="823912"/>
          </a:xfrm>
        </p:spPr>
        <p:txBody>
          <a:bodyPr>
            <a:normAutofit/>
          </a:bodyPr>
          <a:lstStyle/>
          <a:p>
            <a:r>
              <a:rPr lang="en-US" sz="3600" i="1" u="sng" dirty="0"/>
              <a:t>MANUSCRIPT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E5001B6-E0C5-4AE4-87AE-6BEFE90A6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10228" y="2279064"/>
            <a:ext cx="4074747" cy="3684588"/>
          </a:xfrm>
        </p:spPr>
        <p:txBody>
          <a:bodyPr>
            <a:noAutofit/>
          </a:bodyPr>
          <a:lstStyle/>
          <a:p>
            <a:r>
              <a:rPr lang="en-US" sz="3200" dirty="0"/>
              <a:t>“to speak the word </a:t>
            </a:r>
            <a:r>
              <a:rPr lang="en-US" sz="3200" b="1" dirty="0"/>
              <a:t>of God</a:t>
            </a:r>
            <a:r>
              <a:rPr lang="en-US" sz="3200" dirty="0"/>
              <a:t>”</a:t>
            </a:r>
          </a:p>
          <a:p>
            <a:r>
              <a:rPr lang="en-US" sz="3200" dirty="0"/>
              <a:t>“before </a:t>
            </a:r>
            <a:r>
              <a:rPr lang="en-US" sz="3200" b="1" dirty="0"/>
              <a:t>the Lord</a:t>
            </a:r>
            <a:r>
              <a:rPr lang="en-US" sz="3200" dirty="0"/>
              <a:t>”</a:t>
            </a:r>
          </a:p>
          <a:p>
            <a:r>
              <a:rPr lang="en-US" sz="3200" dirty="0"/>
              <a:t>“many who are </a:t>
            </a:r>
            <a:r>
              <a:rPr lang="en-US" sz="3200" b="1" dirty="0"/>
              <a:t>also</a:t>
            </a:r>
            <a:r>
              <a:rPr lang="en-US" sz="3200" dirty="0"/>
              <a:t> insubordinate”</a:t>
            </a:r>
          </a:p>
          <a:p>
            <a:r>
              <a:rPr lang="en-US" sz="3200" dirty="0"/>
              <a:t>“whom the Lord </a:t>
            </a:r>
            <a:r>
              <a:rPr lang="en-US" sz="3200" b="1" dirty="0"/>
              <a:t>Jesus</a:t>
            </a:r>
            <a:r>
              <a:rPr lang="en-US" sz="3200" dirty="0"/>
              <a:t> will destroy”</a:t>
            </a:r>
            <a:endParaRPr lang="en-US" sz="3200" b="1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6"/>
            <a:ext cx="8812696" cy="1325563"/>
          </a:xfrm>
        </p:spPr>
        <p:txBody>
          <a:bodyPr>
            <a:noAutofit/>
          </a:bodyPr>
          <a:lstStyle/>
          <a:p>
            <a:r>
              <a:rPr lang="en-US" sz="6600" b="1" dirty="0"/>
              <a:t>Most significant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56AA4-4E04-4F7C-AB52-66E8B748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Acts 8:37</a:t>
            </a:r>
            <a:r>
              <a:rPr lang="en-US" sz="3600" dirty="0"/>
              <a:t> – </a:t>
            </a:r>
            <a:r>
              <a:rPr lang="en-US" sz="3600" i="1" dirty="0"/>
              <a:t>many </a:t>
            </a:r>
            <a:r>
              <a:rPr lang="en-US" sz="3600" i="1" dirty="0" err="1"/>
              <a:t>mss.</a:t>
            </a:r>
            <a:r>
              <a:rPr lang="en-US" sz="3600" i="1" dirty="0"/>
              <a:t> do not contain this v.</a:t>
            </a:r>
          </a:p>
          <a:p>
            <a:r>
              <a:rPr lang="en-US" sz="3600" b="1" dirty="0"/>
              <a:t>Mark 16:9-20 </a:t>
            </a:r>
            <a:r>
              <a:rPr lang="en-US" sz="3600" dirty="0"/>
              <a:t>– </a:t>
            </a:r>
            <a:r>
              <a:rPr lang="en-US" sz="3600" i="1" dirty="0"/>
              <a:t>some of the oldest </a:t>
            </a:r>
            <a:r>
              <a:rPr lang="en-US" sz="3600" i="1" dirty="0" err="1"/>
              <a:t>mss.</a:t>
            </a:r>
            <a:r>
              <a:rPr lang="en-US" sz="3600" i="1" dirty="0"/>
              <a:t> do not contain vss. 9-20</a:t>
            </a:r>
            <a:endParaRPr lang="en-US" sz="3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545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7408"/>
            <a:ext cx="7772400" cy="3099145"/>
          </a:xfrm>
        </p:spPr>
        <p:txBody>
          <a:bodyPr>
            <a:noAutofit/>
          </a:bodyPr>
          <a:lstStyle/>
          <a:p>
            <a:r>
              <a:rPr lang="en-US" sz="6600" b="1" dirty="0"/>
              <a:t>Is there any evidence outside of the Bible to support its claims?</a:t>
            </a:r>
          </a:p>
        </p:txBody>
      </p:sp>
    </p:spTree>
    <p:extLst>
      <p:ext uri="{BB962C8B-B14F-4D97-AF65-F5344CB8AC3E}">
        <p14:creationId xmlns:p14="http://schemas.microsoft.com/office/powerpoint/2010/main" val="25422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139839"/>
            <a:ext cx="8812696" cy="1325563"/>
          </a:xfrm>
        </p:spPr>
        <p:txBody>
          <a:bodyPr>
            <a:noAutofit/>
          </a:bodyPr>
          <a:lstStyle/>
          <a:p>
            <a:r>
              <a:rPr lang="en-US" sz="6600" b="1" dirty="0"/>
              <a:t>The Dead Sea Scrolls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56AA4-4E04-4F7C-AB52-66E8B748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19" y="1366701"/>
            <a:ext cx="424669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Discovered in 1947 in caves by Dead Sea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Over 200 O.T. </a:t>
            </a:r>
            <a:r>
              <a:rPr lang="en-US" sz="3600" dirty="0" err="1"/>
              <a:t>mss.</a:t>
            </a:r>
            <a:r>
              <a:rPr lang="en-US" sz="3600" dirty="0"/>
              <a:t>, every book except Esther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Copied 250 B.C. – 50 A.D. by the Essenes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CE1111-1FA6-4995-A633-5CBDAC11D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29" y="1701047"/>
            <a:ext cx="4482352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139839"/>
            <a:ext cx="8812696" cy="1325563"/>
          </a:xfrm>
        </p:spPr>
        <p:txBody>
          <a:bodyPr>
            <a:noAutofit/>
          </a:bodyPr>
          <a:lstStyle/>
          <a:p>
            <a:r>
              <a:rPr lang="en-US" sz="6600" b="1" dirty="0"/>
              <a:t>The Pilate 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56AA4-4E04-4F7C-AB52-66E8B748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102" y="1279735"/>
            <a:ext cx="4022863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Discovered in 1961 in Caesarea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Part of a theatre built in honor of Tiberius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Dedicated by </a:t>
            </a:r>
            <a:r>
              <a:rPr lang="en-US" sz="3600" i="1" dirty="0"/>
              <a:t>“Pontius Pilate, Prefect of Judea”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DD64D5A2-3441-42A8-96B5-8D7AFE9C0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8" y="1412594"/>
            <a:ext cx="3323336" cy="40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139839"/>
            <a:ext cx="8812696" cy="1325563"/>
          </a:xfrm>
        </p:spPr>
        <p:txBody>
          <a:bodyPr>
            <a:noAutofit/>
          </a:bodyPr>
          <a:lstStyle/>
          <a:p>
            <a:r>
              <a:rPr lang="en-US" sz="6600" b="1" dirty="0"/>
              <a:t>The Caiaphas Ossuary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56AA4-4E04-4F7C-AB52-66E8B748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19" y="1366701"/>
            <a:ext cx="4246691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Found in Jerusalem in 1990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Contains bones of a 60 year old man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Inscription: </a:t>
            </a:r>
            <a:r>
              <a:rPr lang="en-US" sz="3600" i="1" dirty="0"/>
              <a:t>“Joseph son of Caiaphas”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9C4C8FDD-922B-4F0B-8D50-D9123F2A5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05" y="1605241"/>
            <a:ext cx="4150044" cy="31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139839"/>
            <a:ext cx="8812696" cy="1325563"/>
          </a:xfrm>
        </p:spPr>
        <p:txBody>
          <a:bodyPr>
            <a:noAutofit/>
          </a:bodyPr>
          <a:lstStyle/>
          <a:p>
            <a:r>
              <a:rPr lang="en-US" sz="6600" b="1" dirty="0"/>
              <a:t>The House of David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56AA4-4E04-4F7C-AB52-66E8B748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102" y="1279735"/>
            <a:ext cx="4022863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Found in 1993 in northern Israel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Commemorates the victory of a king of Aram over two kings: </a:t>
            </a:r>
            <a:r>
              <a:rPr lang="en-US" sz="3600" i="1" dirty="0"/>
              <a:t>“the king of Israel” </a:t>
            </a:r>
            <a:r>
              <a:rPr lang="en-US" sz="3600" dirty="0"/>
              <a:t>and the son </a:t>
            </a:r>
            <a:r>
              <a:rPr lang="en-US" sz="3600" i="1" dirty="0"/>
              <a:t>“of the House of David”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E0F99608-278C-46BE-9DB9-FD4F7A76D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" y="1465402"/>
            <a:ext cx="3913877" cy="37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139839"/>
            <a:ext cx="8812696" cy="1325563"/>
          </a:xfrm>
        </p:spPr>
        <p:txBody>
          <a:bodyPr>
            <a:noAutofit/>
          </a:bodyPr>
          <a:lstStyle/>
          <a:p>
            <a:r>
              <a:rPr lang="en-US" sz="6600" b="1" dirty="0"/>
              <a:t>The Nabonidus Cylinder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56AA4-4E04-4F7C-AB52-66E8B748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19" y="1605241"/>
            <a:ext cx="4433681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Found in 1881 in Iraq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The king mentions </a:t>
            </a:r>
            <a:r>
              <a:rPr lang="en-US" sz="3600" i="1" dirty="0"/>
              <a:t>“Belshazzar, the eldest son – my offspring”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cf. </a:t>
            </a:r>
            <a:r>
              <a:rPr lang="en-US" sz="3600" b="1" dirty="0"/>
              <a:t>Dan. 5:16</a:t>
            </a:r>
            <a:endParaRPr lang="en-US" sz="3600" dirty="0"/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A82759-D579-4DC1-B321-E6BA8CDC6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55" y="2114758"/>
            <a:ext cx="4378226" cy="233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93423"/>
            <a:ext cx="7772400" cy="2387600"/>
          </a:xfrm>
        </p:spPr>
        <p:txBody>
          <a:bodyPr>
            <a:noAutofit/>
          </a:bodyPr>
          <a:lstStyle/>
          <a:p>
            <a:r>
              <a:rPr lang="en-US" sz="9600" b="1" dirty="0"/>
              <a:t>Is the Bible Reliable?</a:t>
            </a:r>
          </a:p>
        </p:txBody>
      </p:sp>
    </p:spTree>
    <p:extLst>
      <p:ext uri="{BB962C8B-B14F-4D97-AF65-F5344CB8AC3E}">
        <p14:creationId xmlns:p14="http://schemas.microsoft.com/office/powerpoint/2010/main" val="36209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6"/>
            <a:ext cx="8812696" cy="1325563"/>
          </a:xfrm>
        </p:spPr>
        <p:txBody>
          <a:bodyPr>
            <a:noAutofit/>
          </a:bodyPr>
          <a:lstStyle/>
          <a:p>
            <a:r>
              <a:rPr lang="en-US" sz="6600" b="1" dirty="0"/>
              <a:t>This question is not new.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56AA4-4E04-4F7C-AB52-66E8B748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“that you may not be quickly shaken from your composure or be disturbed either by a </a:t>
            </a:r>
            <a:r>
              <a:rPr lang="en-US" sz="3600" b="1" dirty="0"/>
              <a:t>spirit</a:t>
            </a:r>
            <a:r>
              <a:rPr lang="en-US" sz="3600" dirty="0"/>
              <a:t> or a </a:t>
            </a:r>
            <a:r>
              <a:rPr lang="en-US" sz="3600" b="1" dirty="0"/>
              <a:t>message</a:t>
            </a:r>
            <a:r>
              <a:rPr lang="en-US" sz="3600" dirty="0"/>
              <a:t> or a </a:t>
            </a:r>
            <a:r>
              <a:rPr lang="en-US" sz="3600" b="1" dirty="0"/>
              <a:t>letter</a:t>
            </a:r>
            <a:r>
              <a:rPr lang="en-US" sz="3600" dirty="0"/>
              <a:t> </a:t>
            </a:r>
            <a:r>
              <a:rPr lang="en-US" sz="3600" i="1" u="sng" dirty="0"/>
              <a:t>as if from us</a:t>
            </a:r>
            <a:r>
              <a:rPr lang="en-US" sz="3600" dirty="0"/>
              <a:t>, to the effect that the day of the Lord has come” (2 Thess. 2:2).</a:t>
            </a:r>
          </a:p>
        </p:txBody>
      </p:sp>
    </p:spTree>
    <p:extLst>
      <p:ext uri="{BB962C8B-B14F-4D97-AF65-F5344CB8AC3E}">
        <p14:creationId xmlns:p14="http://schemas.microsoft.com/office/powerpoint/2010/main" val="6377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545DB4DC-0C77-4BA8-B7DB-A57F96A57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439877"/>
            <a:ext cx="8587409" cy="26403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400" dirty="0"/>
              <a:t>“Last eve I passed beside the blacksmith’s door,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dirty="0"/>
              <a:t>And heard the anvil ring the vesper chime;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dirty="0"/>
              <a:t>Then looking in, I saw upon the floor,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400" dirty="0"/>
              <a:t>Old hammers, worn with beating years of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545DB4DC-0C77-4BA8-B7DB-A57F96A57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39" y="1506137"/>
            <a:ext cx="8514522" cy="3158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/>
              <a:t>‘How many anvils have you had,’ said I,</a:t>
            </a:r>
          </a:p>
          <a:p>
            <a:pPr marL="0" indent="0">
              <a:buNone/>
            </a:pPr>
            <a:r>
              <a:rPr lang="en-US" sz="3400" dirty="0"/>
              <a:t>‘To wear and batter all these hammers so?’</a:t>
            </a:r>
          </a:p>
          <a:p>
            <a:pPr marL="0" indent="0">
              <a:buNone/>
            </a:pPr>
            <a:r>
              <a:rPr lang="en-US" sz="3400" dirty="0"/>
              <a:t>‘Just one,’ said he, and then with twinkling eye,</a:t>
            </a:r>
          </a:p>
          <a:p>
            <a:pPr marL="0" indent="0">
              <a:buNone/>
            </a:pPr>
            <a:r>
              <a:rPr lang="en-US" sz="3400" dirty="0"/>
              <a:t>‘The anvil wears the hammers out, you know.’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545DB4DC-0C77-4BA8-B7DB-A57F96A57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21" y="1492885"/>
            <a:ext cx="8650357" cy="3158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/>
              <a:t>And so, I thought, the anvil of God’s Word</a:t>
            </a:r>
          </a:p>
          <a:p>
            <a:pPr marL="0" indent="0">
              <a:buNone/>
            </a:pPr>
            <a:r>
              <a:rPr lang="en-US" sz="3400" dirty="0"/>
              <a:t>For ages skeptic blows have beat upon;</a:t>
            </a:r>
          </a:p>
          <a:p>
            <a:pPr marL="0" indent="0">
              <a:buNone/>
            </a:pPr>
            <a:r>
              <a:rPr lang="en-US" sz="3400" dirty="0"/>
              <a:t>Yet, though the noise of falling blows was heard,</a:t>
            </a:r>
          </a:p>
          <a:p>
            <a:pPr marL="0" indent="0">
              <a:buNone/>
            </a:pPr>
            <a:r>
              <a:rPr lang="en-US" sz="3400" dirty="0"/>
              <a:t>The anvil is unharmed – the hammers gone.”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7408"/>
            <a:ext cx="7772400" cy="3099145"/>
          </a:xfrm>
        </p:spPr>
        <p:txBody>
          <a:bodyPr>
            <a:noAutofit/>
          </a:bodyPr>
          <a:lstStyle/>
          <a:p>
            <a:r>
              <a:rPr lang="en-US" sz="6600" b="1" dirty="0"/>
              <a:t>How do you know that you have ALL of the inspired writings?</a:t>
            </a:r>
          </a:p>
        </p:txBody>
      </p:sp>
    </p:spTree>
    <p:extLst>
      <p:ext uri="{BB962C8B-B14F-4D97-AF65-F5344CB8AC3E}">
        <p14:creationId xmlns:p14="http://schemas.microsoft.com/office/powerpoint/2010/main" val="12133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6"/>
            <a:ext cx="8812696" cy="1325563"/>
          </a:xfrm>
        </p:spPr>
        <p:txBody>
          <a:bodyPr>
            <a:noAutofit/>
          </a:bodyPr>
          <a:lstStyle/>
          <a:p>
            <a:r>
              <a:rPr lang="en-US" sz="6000" b="1" dirty="0"/>
              <a:t>The Bible tells us we do not.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56AA4-4E04-4F7C-AB52-66E8B748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852129"/>
            <a:ext cx="8276811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Acts 2:40 </a:t>
            </a:r>
            <a:r>
              <a:rPr lang="en-US" sz="3600" dirty="0"/>
              <a:t>– “And with many other words he solemnly testified and kept on exhorting them…”</a:t>
            </a:r>
          </a:p>
          <a:p>
            <a:r>
              <a:rPr lang="en-US" sz="3600" b="1" dirty="0"/>
              <a:t>1 Cor. 5:9 </a:t>
            </a:r>
            <a:r>
              <a:rPr lang="en-US" sz="3600" dirty="0"/>
              <a:t>– “I wrote you in my letter…”</a:t>
            </a:r>
          </a:p>
          <a:p>
            <a:r>
              <a:rPr lang="en-US" sz="3600" b="1" dirty="0"/>
              <a:t>Col. 4:16 </a:t>
            </a:r>
            <a:r>
              <a:rPr lang="en-US" sz="3600" dirty="0"/>
              <a:t>– “Read my letter that is coming from Laodicea.”</a:t>
            </a:r>
          </a:p>
        </p:txBody>
      </p:sp>
    </p:spTree>
    <p:extLst>
      <p:ext uri="{BB962C8B-B14F-4D97-AF65-F5344CB8AC3E}">
        <p14:creationId xmlns:p14="http://schemas.microsoft.com/office/powerpoint/2010/main" val="30987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6"/>
            <a:ext cx="8812696" cy="1325563"/>
          </a:xfrm>
        </p:spPr>
        <p:txBody>
          <a:bodyPr>
            <a:noAutofit/>
          </a:bodyPr>
          <a:lstStyle/>
          <a:p>
            <a:r>
              <a:rPr lang="en-US" sz="6000" b="1" dirty="0"/>
              <a:t>The Claims of 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56AA4-4E04-4F7C-AB52-66E8B748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690689"/>
            <a:ext cx="865367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2 Tim. 3:16 </a:t>
            </a:r>
            <a:r>
              <a:rPr lang="en-US" sz="3600" dirty="0"/>
              <a:t>– “All Scripture is inspired by God” and equips us for “</a:t>
            </a:r>
            <a:r>
              <a:rPr lang="en-US" sz="3600" b="1" dirty="0"/>
              <a:t>every good work</a:t>
            </a:r>
            <a:r>
              <a:rPr lang="en-US" sz="3600" dirty="0"/>
              <a:t>.”</a:t>
            </a:r>
          </a:p>
          <a:p>
            <a:r>
              <a:rPr lang="en-US" sz="3600" b="1" dirty="0"/>
              <a:t>2 Pet. 1:3 </a:t>
            </a:r>
            <a:r>
              <a:rPr lang="en-US" sz="3600" dirty="0"/>
              <a:t>– “granted to us </a:t>
            </a:r>
            <a:r>
              <a:rPr lang="en-US" sz="3600" b="1" dirty="0"/>
              <a:t>everything pertaining to life and godliness</a:t>
            </a:r>
            <a:r>
              <a:rPr lang="en-US" sz="3600" dirty="0"/>
              <a:t>”</a:t>
            </a:r>
          </a:p>
          <a:p>
            <a:r>
              <a:rPr lang="en-US" sz="3600" b="1" dirty="0"/>
              <a:t>Jude 3 </a:t>
            </a:r>
            <a:r>
              <a:rPr lang="en-US" sz="3600" dirty="0"/>
              <a:t>– “the faith which was </a:t>
            </a:r>
            <a:r>
              <a:rPr lang="en-US" sz="3600" b="1" dirty="0"/>
              <a:t>once for all </a:t>
            </a:r>
            <a:r>
              <a:rPr lang="en-US" sz="3600" dirty="0"/>
              <a:t>delivered to the saints.”</a:t>
            </a:r>
          </a:p>
        </p:txBody>
      </p:sp>
    </p:spTree>
    <p:extLst>
      <p:ext uri="{BB962C8B-B14F-4D97-AF65-F5344CB8AC3E}">
        <p14:creationId xmlns:p14="http://schemas.microsoft.com/office/powerpoint/2010/main" val="41414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6"/>
            <a:ext cx="8812696" cy="1325563"/>
          </a:xfrm>
        </p:spPr>
        <p:txBody>
          <a:bodyPr>
            <a:noAutofit/>
          </a:bodyPr>
          <a:lstStyle/>
          <a:p>
            <a:r>
              <a:rPr lang="en-US" sz="6000" b="1" dirty="0"/>
              <a:t>The Claims of 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56AA4-4E04-4F7C-AB52-66E8B748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690689"/>
            <a:ext cx="8653670" cy="2960824"/>
          </a:xfrm>
        </p:spPr>
        <p:txBody>
          <a:bodyPr>
            <a:normAutofit/>
          </a:bodyPr>
          <a:lstStyle/>
          <a:p>
            <a:r>
              <a:rPr lang="en-US" sz="3600" b="1" dirty="0"/>
              <a:t>1 Tim. 5:18</a:t>
            </a:r>
            <a:r>
              <a:rPr lang="en-US" sz="3600" dirty="0"/>
              <a:t>– “For </a:t>
            </a:r>
            <a:r>
              <a:rPr lang="en-US" sz="3600" b="1" dirty="0"/>
              <a:t>the Scripture says</a:t>
            </a:r>
            <a:r>
              <a:rPr lang="en-US" sz="3600" dirty="0"/>
              <a:t>, ‘</a:t>
            </a:r>
            <a:r>
              <a:rPr lang="en-US" sz="3600" cap="small" dirty="0"/>
              <a:t>You shall not muzzle the ox while he is threshing</a:t>
            </a:r>
            <a:r>
              <a:rPr lang="en-US" sz="3600" dirty="0"/>
              <a:t>,’ and ‘The laborer is worthy of his wages.’”</a:t>
            </a:r>
          </a:p>
          <a:p>
            <a:pPr lvl="1"/>
            <a:r>
              <a:rPr lang="en-US" sz="3200" i="1" dirty="0"/>
              <a:t>Deut. 25:4</a:t>
            </a:r>
          </a:p>
          <a:p>
            <a:pPr lvl="1"/>
            <a:r>
              <a:rPr lang="en-US" sz="3200" i="1" dirty="0"/>
              <a:t>Luke 10:7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="" xmlns:a16="http://schemas.microsoft.com/office/drawing/2014/main" id="{F7E8D9D5-870F-46BB-9272-6A4D8A4ED5A6}"/>
              </a:ext>
            </a:extLst>
          </p:cNvPr>
          <p:cNvSpPr/>
          <p:nvPr/>
        </p:nvSpPr>
        <p:spPr>
          <a:xfrm>
            <a:off x="2981739" y="3429000"/>
            <a:ext cx="450574" cy="639417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52A172-AB08-4950-BCCA-A75299199658}"/>
              </a:ext>
            </a:extLst>
          </p:cNvPr>
          <p:cNvSpPr txBox="1"/>
          <p:nvPr/>
        </p:nvSpPr>
        <p:spPr>
          <a:xfrm>
            <a:off x="3763617" y="3427367"/>
            <a:ext cx="237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SCRIPTURE</a:t>
            </a:r>
          </a:p>
        </p:txBody>
      </p:sp>
    </p:spTree>
    <p:extLst>
      <p:ext uri="{BB962C8B-B14F-4D97-AF65-F5344CB8AC3E}">
        <p14:creationId xmlns:p14="http://schemas.microsoft.com/office/powerpoint/2010/main" val="25759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7408"/>
            <a:ext cx="7772400" cy="3099145"/>
          </a:xfrm>
        </p:spPr>
        <p:txBody>
          <a:bodyPr>
            <a:noAutofit/>
          </a:bodyPr>
          <a:lstStyle/>
          <a:p>
            <a:r>
              <a:rPr lang="en-US" sz="6600" b="1" dirty="0"/>
              <a:t>What about all of the contradictions and errors in the Bible?</a:t>
            </a:r>
          </a:p>
        </p:txBody>
      </p:sp>
    </p:spTree>
    <p:extLst>
      <p:ext uri="{BB962C8B-B14F-4D97-AF65-F5344CB8AC3E}">
        <p14:creationId xmlns:p14="http://schemas.microsoft.com/office/powerpoint/2010/main" val="9536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6"/>
            <a:ext cx="8812696" cy="1325563"/>
          </a:xfrm>
        </p:spPr>
        <p:txBody>
          <a:bodyPr>
            <a:noAutofit/>
          </a:bodyPr>
          <a:lstStyle/>
          <a:p>
            <a:r>
              <a:rPr lang="en-US" sz="5400" b="1" i="1" dirty="0"/>
              <a:t>Autograph</a:t>
            </a:r>
            <a:r>
              <a:rPr lang="en-US" sz="5400" b="1" dirty="0"/>
              <a:t> = original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56AA4-4E04-4F7C-AB52-66E8B748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852129"/>
            <a:ext cx="8276811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1 Cor. 16:21 </a:t>
            </a:r>
            <a:r>
              <a:rPr lang="en-US" sz="3600" dirty="0"/>
              <a:t>– “This greeting is in my own hand – Paul.”</a:t>
            </a:r>
          </a:p>
          <a:p>
            <a:r>
              <a:rPr lang="en-US" sz="3600" b="1" dirty="0"/>
              <a:t>Col. 4:18 </a:t>
            </a:r>
            <a:r>
              <a:rPr lang="en-US" sz="3600" dirty="0"/>
              <a:t>– “I, Paul, write this greeting with my own hand.”</a:t>
            </a:r>
          </a:p>
          <a:p>
            <a:r>
              <a:rPr lang="en-US" sz="3600" b="1" dirty="0"/>
              <a:t>Phile. 19 </a:t>
            </a:r>
            <a:r>
              <a:rPr lang="en-US" sz="3600" dirty="0"/>
              <a:t>– “I, Paul, am writing this with my own hand.”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458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052C1-4E96-44E7-A8C1-06E6D41B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6FC684-DDF7-44ED-BF7C-D3B4CFB7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6"/>
            <a:ext cx="8812696" cy="1325563"/>
          </a:xfrm>
        </p:spPr>
        <p:txBody>
          <a:bodyPr>
            <a:noAutofit/>
          </a:bodyPr>
          <a:lstStyle/>
          <a:p>
            <a:r>
              <a:rPr lang="en-US" sz="5400" b="1" i="1" dirty="0"/>
              <a:t>Manuscript</a:t>
            </a:r>
            <a:r>
              <a:rPr lang="en-US" sz="5400" b="1" dirty="0"/>
              <a:t> = copy of original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="" xmlns:a16="http://schemas.microsoft.com/office/drawing/2014/main" id="{0066C5CB-4241-460C-9238-C47AD7E0F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960057"/>
              </p:ext>
            </p:extLst>
          </p:nvPr>
        </p:nvGraphicFramePr>
        <p:xfrm>
          <a:off x="0" y="1802296"/>
          <a:ext cx="9144000" cy="51219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94922">
                  <a:extLst>
                    <a:ext uri="{9D8B030D-6E8A-4147-A177-3AD203B41FA5}">
                      <a16:colId xmlns="" xmlns:a16="http://schemas.microsoft.com/office/drawing/2014/main" val="3813446674"/>
                    </a:ext>
                  </a:extLst>
                </a:gridCol>
                <a:gridCol w="2001078">
                  <a:extLst>
                    <a:ext uri="{9D8B030D-6E8A-4147-A177-3AD203B41FA5}">
                      <a16:colId xmlns="" xmlns:a16="http://schemas.microsoft.com/office/drawing/2014/main" val="2061890473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3357050398"/>
                    </a:ext>
                  </a:extLst>
                </a:gridCol>
              </a:tblGrid>
              <a:tr h="11999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Ancient Literature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# of MSS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Earliest MSS to Autograph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9619660"/>
                  </a:ext>
                </a:extLst>
              </a:tr>
              <a:tr h="784404">
                <a:tc>
                  <a:txBody>
                    <a:bodyPr/>
                    <a:lstStyle/>
                    <a:p>
                      <a:r>
                        <a:rPr lang="en-US" sz="3200" dirty="0"/>
                        <a:t>Livy’s </a:t>
                      </a:r>
                      <a:r>
                        <a:rPr lang="en-US" sz="3200" i="1" dirty="0"/>
                        <a:t>History of 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400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0999"/>
                  </a:ext>
                </a:extLst>
              </a:tr>
              <a:tr h="784404">
                <a:tc>
                  <a:txBody>
                    <a:bodyPr/>
                    <a:lstStyle/>
                    <a:p>
                      <a:r>
                        <a:rPr lang="en-US" sz="3200" dirty="0"/>
                        <a:t>Caesar’s </a:t>
                      </a:r>
                      <a:r>
                        <a:rPr lang="en-US" sz="3200" i="1" dirty="0"/>
                        <a:t>Gallic Wars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950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9541948"/>
                  </a:ext>
                </a:extLst>
              </a:tr>
              <a:tr h="784404">
                <a:tc>
                  <a:txBody>
                    <a:bodyPr/>
                    <a:lstStyle/>
                    <a:p>
                      <a:r>
                        <a:rPr lang="en-US" sz="3200" i="1" dirty="0"/>
                        <a:t>Tacitus’ Annals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750-950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330244"/>
                  </a:ext>
                </a:extLst>
              </a:tr>
              <a:tr h="784404">
                <a:tc>
                  <a:txBody>
                    <a:bodyPr/>
                    <a:lstStyle/>
                    <a:p>
                      <a:r>
                        <a:rPr lang="en-US" sz="3200" dirty="0"/>
                        <a:t>Homer’s </a:t>
                      </a:r>
                      <a:r>
                        <a:rPr lang="en-US" sz="3200" i="1" dirty="0" err="1"/>
                        <a:t>Illiad</a:t>
                      </a:r>
                      <a:endParaRPr lang="en-US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400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1719084"/>
                  </a:ext>
                </a:extLst>
              </a:tr>
              <a:tr h="784404">
                <a:tc>
                  <a:txBody>
                    <a:bodyPr/>
                    <a:lstStyle/>
                    <a:p>
                      <a:r>
                        <a:rPr lang="en-US" sz="3200" b="1" dirty="0"/>
                        <a:t>Greek New Testament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254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9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771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 Light</vt:lpstr>
      <vt:lpstr>Calibri</vt:lpstr>
      <vt:lpstr>Office Theme</vt:lpstr>
      <vt:lpstr>Is the Bible Reliable?</vt:lpstr>
      <vt:lpstr>This question is not new.</vt:lpstr>
      <vt:lpstr>How do you know that you have ALL of the inspired writings?</vt:lpstr>
      <vt:lpstr>The Bible tells us we do not.</vt:lpstr>
      <vt:lpstr>The Claims of Inspiration</vt:lpstr>
      <vt:lpstr>The Claims of Inspiration</vt:lpstr>
      <vt:lpstr>What about all of the contradictions and errors in the Bible?</vt:lpstr>
      <vt:lpstr>Autograph = original document</vt:lpstr>
      <vt:lpstr>Manuscript = copy of original</vt:lpstr>
      <vt:lpstr>Manuscript = copy of original</vt:lpstr>
      <vt:lpstr>“Significant” Variations</vt:lpstr>
      <vt:lpstr>Most significant variations</vt:lpstr>
      <vt:lpstr>Is there any evidence outside of the Bible to support its claims?</vt:lpstr>
      <vt:lpstr>The Dead Sea Scrolls</vt:lpstr>
      <vt:lpstr>The Pilate Stone</vt:lpstr>
      <vt:lpstr>The Caiaphas Ossuary</vt:lpstr>
      <vt:lpstr>The House of David</vt:lpstr>
      <vt:lpstr>The Nabonidus Cylinder</vt:lpstr>
      <vt:lpstr>Is the Bible Reliable?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Bible Reliable?</dc:title>
  <dc:creator>Bubba Garner</dc:creator>
  <cp:lastModifiedBy>Bubba Garner</cp:lastModifiedBy>
  <cp:revision>25</cp:revision>
  <dcterms:created xsi:type="dcterms:W3CDTF">2019-09-15T20:03:43Z</dcterms:created>
  <dcterms:modified xsi:type="dcterms:W3CDTF">2019-09-16T17:08:09Z</dcterms:modified>
</cp:coreProperties>
</file>