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4660"/>
  </p:normalViewPr>
  <p:slideViewPr>
    <p:cSldViewPr snapToGrid="0" showGuides="1">
      <p:cViewPr varScale="1">
        <p:scale>
          <a:sx n="116" d="100"/>
          <a:sy n="116" d="100"/>
        </p:scale>
        <p:origin x="123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867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110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0944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929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6142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841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711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307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01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294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925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D4537-A78B-4AE0-928E-AA94FD21B670}" type="datetimeFigureOut">
              <a:rPr lang="en-US" smtClean="0">
                <a:solidFill>
                  <a:prstClr val="white">
                    <a:tint val="75000"/>
                  </a:prstClr>
                </a:solidFill>
              </a:rPr>
              <a:pPr/>
              <a:t>10/26/2016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3532D-FCE7-4241-81B7-602B6142DB7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709512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ossilmall.com/EDCOPE_Enterprises/invertebrates/invert73/invfossil73.htm" TargetMode="External"/><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iV2sChhrDPAhXESSYKHWLlDjcQjRwIBw&amp;url=https://commons.wikimedia.org/wiki/File:Eldonia_berbera_ord.JPG&amp;psig=AFQjCNH_Zwv6YWY74Dvfie5eQ-cm_x6p4g&amp;ust=1475082908579438"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397" r="-7633"/>
          <a:stretch/>
        </p:blipFill>
        <p:spPr>
          <a:xfrm>
            <a:off x="0" y="0"/>
            <a:ext cx="9906000" cy="6858000"/>
          </a:xfrm>
          <a:prstGeom prst="rect">
            <a:avLst/>
          </a:prstGeom>
        </p:spPr>
      </p:pic>
      <p:sp>
        <p:nvSpPr>
          <p:cNvPr id="4" name="Rectangle 3"/>
          <p:cNvSpPr/>
          <p:nvPr/>
        </p:nvSpPr>
        <p:spPr>
          <a:xfrm>
            <a:off x="764785" y="593299"/>
            <a:ext cx="7681590"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i="1" spc="150" dirty="0">
                <a:ln w="11430"/>
                <a:solidFill>
                  <a:srgbClr val="F8F8F8"/>
                </a:solidFill>
                <a:effectLst>
                  <a:glow rad="228600">
                    <a:srgbClr val="4F81BD">
                      <a:satMod val="175000"/>
                      <a:alpha val="40000"/>
                    </a:srgbClr>
                  </a:glow>
                  <a:outerShdw blurRad="25400" algn="tl" rotWithShape="0">
                    <a:srgbClr val="000000">
                      <a:alpha val="43000"/>
                    </a:srgbClr>
                  </a:outerShdw>
                </a:effectLst>
                <a:latin typeface="Andre Heavy SF" panose="020BE200000000000000" pitchFamily="34" charset="0"/>
              </a:rPr>
              <a:t>Lecture by Dr. Bo Kirkwood</a:t>
            </a:r>
          </a:p>
        </p:txBody>
      </p:sp>
      <p:sp>
        <p:nvSpPr>
          <p:cNvPr id="7" name="Rectangle 6"/>
          <p:cNvSpPr/>
          <p:nvPr/>
        </p:nvSpPr>
        <p:spPr>
          <a:xfrm>
            <a:off x="2133600" y="1676400"/>
            <a:ext cx="6709290" cy="3416320"/>
          </a:xfrm>
          <a:prstGeom prst="rect">
            <a:avLst/>
          </a:prstGeom>
          <a:noFill/>
          <a:effectLst/>
          <a:scene3d>
            <a:camera prst="orthographicFront"/>
            <a:lightRig rig="threePt" dir="t"/>
          </a:scene3d>
          <a:sp3d>
            <a:bevelT/>
          </a:sp3d>
        </p:spPr>
        <p:txBody>
          <a:bodyPr wrap="square" lIns="91440" tIns="45720" rIns="91440" bIns="45720">
            <a:spAutoFit/>
          </a:bodyPr>
          <a:lstStyle/>
          <a:p>
            <a:pPr algn="r"/>
            <a:r>
              <a:rPr lang="en-US" sz="7200" b="1" spc="300" dirty="0">
                <a:ln w="11430" cmpd="sng">
                  <a:solidFill>
                    <a:srgbClr val="4F81BD">
                      <a:tint val="10000"/>
                    </a:srgbClr>
                  </a:solidFill>
                  <a:prstDash val="solid"/>
                  <a:miter lim="800000"/>
                </a:ln>
                <a:solidFill>
                  <a:srgbClr val="C0504D">
                    <a:lumMod val="20000"/>
                    <a:lumOff val="80000"/>
                  </a:srgbClr>
                </a:solidFill>
                <a:effectLst>
                  <a:glow rad="139700">
                    <a:srgbClr val="1F497D">
                      <a:lumMod val="40000"/>
                      <a:lumOff val="60000"/>
                      <a:alpha val="40000"/>
                    </a:srgbClr>
                  </a:glow>
                </a:effectLst>
                <a:latin typeface="Andre Heavy SF" panose="020BE200000000000000" pitchFamily="34" charset="0"/>
              </a:rPr>
              <a:t>Evolution</a:t>
            </a:r>
          </a:p>
          <a:p>
            <a:pPr algn="r"/>
            <a:r>
              <a:rPr lang="en-US" sz="7200" b="1" spc="300" dirty="0">
                <a:ln w="11430" cmpd="sng">
                  <a:solidFill>
                    <a:srgbClr val="4F81BD">
                      <a:tint val="10000"/>
                    </a:srgbClr>
                  </a:solidFill>
                  <a:prstDash val="solid"/>
                  <a:miter lim="800000"/>
                </a:ln>
                <a:solidFill>
                  <a:srgbClr val="C0504D">
                    <a:lumMod val="20000"/>
                    <a:lumOff val="80000"/>
                  </a:srgbClr>
                </a:solidFill>
                <a:effectLst>
                  <a:glow rad="139700">
                    <a:srgbClr val="1F497D">
                      <a:lumMod val="40000"/>
                      <a:lumOff val="60000"/>
                      <a:alpha val="40000"/>
                    </a:srgbClr>
                  </a:glow>
                </a:effectLst>
                <a:latin typeface="Andre Heavy SF" panose="020BE200000000000000" pitchFamily="34" charset="0"/>
              </a:rPr>
              <a:t>Creation</a:t>
            </a:r>
          </a:p>
          <a:p>
            <a:pPr algn="r"/>
            <a:r>
              <a:rPr lang="en-US" sz="7200" b="1" spc="300" dirty="0">
                <a:ln w="11430" cmpd="sng">
                  <a:solidFill>
                    <a:srgbClr val="4F81BD">
                      <a:tint val="10000"/>
                    </a:srgbClr>
                  </a:solidFill>
                  <a:prstDash val="solid"/>
                  <a:miter lim="800000"/>
                </a:ln>
                <a:solidFill>
                  <a:srgbClr val="C0504D">
                    <a:lumMod val="20000"/>
                    <a:lumOff val="80000"/>
                  </a:srgbClr>
                </a:solidFill>
                <a:effectLst>
                  <a:glow rad="139700">
                    <a:srgbClr val="1F497D">
                      <a:lumMod val="40000"/>
                      <a:lumOff val="60000"/>
                      <a:alpha val="40000"/>
                    </a:srgbClr>
                  </a:glow>
                </a:effectLst>
                <a:latin typeface="Andre Heavy SF" panose="020BE200000000000000" pitchFamily="34" charset="0"/>
              </a:rPr>
              <a:t>Bible Evidences</a:t>
            </a:r>
          </a:p>
        </p:txBody>
      </p:sp>
    </p:spTree>
    <p:extLst>
      <p:ext uri="{BB962C8B-B14F-4D97-AF65-F5344CB8AC3E}">
        <p14:creationId xmlns:p14="http://schemas.microsoft.com/office/powerpoint/2010/main" val="658244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9315"/>
            <a:ext cx="9144000" cy="5486400"/>
          </a:xfrm>
          <a:prstGeom prst="rect">
            <a:avLst/>
          </a:prstGeom>
        </p:spPr>
      </p:pic>
    </p:spTree>
    <p:extLst>
      <p:ext uri="{BB962C8B-B14F-4D97-AF65-F5344CB8AC3E}">
        <p14:creationId xmlns:p14="http://schemas.microsoft.com/office/powerpoint/2010/main" val="605000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730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142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2400"/>
            <a:ext cx="9753600" cy="7239000"/>
          </a:xfrm>
          <a:prstGeom prst="rect">
            <a:avLst/>
          </a:prstGeom>
        </p:spPr>
      </p:pic>
    </p:spTree>
    <p:extLst>
      <p:ext uri="{BB962C8B-B14F-4D97-AF65-F5344CB8AC3E}">
        <p14:creationId xmlns:p14="http://schemas.microsoft.com/office/powerpoint/2010/main" val="316423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053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863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3" t="3851" r="2915" b="5055"/>
          <a:stretch/>
        </p:blipFill>
        <p:spPr>
          <a:xfrm>
            <a:off x="0" y="762000"/>
            <a:ext cx="9146438" cy="5410200"/>
          </a:xfrm>
          <a:prstGeom prst="rect">
            <a:avLst/>
          </a:prstGeom>
        </p:spPr>
      </p:pic>
    </p:spTree>
    <p:extLst>
      <p:ext uri="{BB962C8B-B14F-4D97-AF65-F5344CB8AC3E}">
        <p14:creationId xmlns:p14="http://schemas.microsoft.com/office/powerpoint/2010/main" val="403194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13558"/>
            <a:ext cx="9525000" cy="5357812"/>
          </a:xfrm>
          <a:prstGeom prst="rect">
            <a:avLst/>
          </a:prstGeom>
        </p:spPr>
      </p:pic>
      <p:sp>
        <p:nvSpPr>
          <p:cNvPr id="4" name="Content Placeholder 2"/>
          <p:cNvSpPr>
            <a:spLocks noGrp="1"/>
          </p:cNvSpPr>
          <p:nvPr>
            <p:ph idx="1"/>
          </p:nvPr>
        </p:nvSpPr>
        <p:spPr>
          <a:xfrm>
            <a:off x="495300" y="762000"/>
            <a:ext cx="8229600" cy="1524000"/>
          </a:xfrm>
        </p:spPr>
        <p:txBody>
          <a:bodyPr>
            <a:normAutofit/>
          </a:bodyPr>
          <a:lstStyle/>
          <a:p>
            <a:pPr algn="ctr">
              <a:buNone/>
            </a:pPr>
            <a:r>
              <a:rPr lang="en-US"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Cambrian Explosion</a:t>
            </a:r>
          </a:p>
          <a:p>
            <a:pPr algn="ctr">
              <a:buNone/>
            </a:pPr>
            <a:endParaRPr lang="en-US" sz="3600" dirty="0" smtClean="0"/>
          </a:p>
        </p:txBody>
      </p:sp>
    </p:spTree>
    <p:extLst>
      <p:ext uri="{BB962C8B-B14F-4D97-AF65-F5344CB8AC3E}">
        <p14:creationId xmlns:p14="http://schemas.microsoft.com/office/powerpoint/2010/main" val="115836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7162800" cy="6705600"/>
          </a:xfrm>
          <a:prstGeom prst="rect">
            <a:avLst/>
          </a:prstGeom>
        </p:spPr>
      </p:pic>
      <p:sp>
        <p:nvSpPr>
          <p:cNvPr id="4" name="TextBox 3"/>
          <p:cNvSpPr txBox="1"/>
          <p:nvPr/>
        </p:nvSpPr>
        <p:spPr>
          <a:xfrm rot="5400000">
            <a:off x="5185096" y="2875002"/>
            <a:ext cx="6130204" cy="1107996"/>
          </a:xfrm>
          <a:prstGeom prst="rect">
            <a:avLst/>
          </a:prstGeom>
          <a:noFill/>
        </p:spPr>
        <p:txBody>
          <a:bodyPr wrap="none" rtlCol="0">
            <a:spAutoFit/>
          </a:bodyPr>
          <a:lstStyle/>
          <a:p>
            <a:r>
              <a:rPr lang="en-US" sz="66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Geologic Column</a:t>
            </a:r>
          </a:p>
        </p:txBody>
      </p:sp>
    </p:spTree>
    <p:extLst>
      <p:ext uri="{BB962C8B-B14F-4D97-AF65-F5344CB8AC3E}">
        <p14:creationId xmlns:p14="http://schemas.microsoft.com/office/powerpoint/2010/main" val="4096576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7516" y="670718"/>
            <a:ext cx="3844084" cy="5440363"/>
          </a:xfrm>
        </p:spPr>
        <p:txBody>
          <a:bodyPr>
            <a:normAutofit fontScale="92500"/>
          </a:bodyPr>
          <a:lstStyle/>
          <a:p>
            <a:pPr marL="0" indent="0">
              <a:buNone/>
            </a:pPr>
            <a:r>
              <a:rPr lang="en-US" sz="5000" b="1" dirty="0" smtClean="0"/>
              <a:t>No where does the geologic column exists in it’s full thickness of at least 100 miles.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4724400" cy="6477000"/>
          </a:xfrm>
          <a:prstGeom prst="rect">
            <a:avLst/>
          </a:prstGeom>
        </p:spPr>
      </p:pic>
    </p:spTree>
    <p:extLst>
      <p:ext uri="{BB962C8B-B14F-4D97-AF65-F5344CB8AC3E}">
        <p14:creationId xmlns:p14="http://schemas.microsoft.com/office/powerpoint/2010/main" val="164799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1295400"/>
            <a:ext cx="3962400" cy="1446550"/>
          </a:xfrm>
          <a:prstGeom prst="rect">
            <a:avLst/>
          </a:prstGeom>
          <a:noFill/>
        </p:spPr>
        <p:txBody>
          <a:bodyPr wrap="square" rtlCol="0">
            <a:spAutoFit/>
          </a:bodyPr>
          <a:lstStyle/>
          <a:p>
            <a:pPr algn="ctr"/>
            <a:r>
              <a:rPr lang="en-US" sz="8800" b="1" dirty="0">
                <a:solidFill>
                  <a:prstClr val="white"/>
                </a:solidFill>
              </a:rPr>
              <a:t>Job 38</a:t>
            </a:r>
          </a:p>
        </p:txBody>
      </p:sp>
    </p:spTree>
    <p:extLst>
      <p:ext uri="{BB962C8B-B14F-4D97-AF65-F5344CB8AC3E}">
        <p14:creationId xmlns:p14="http://schemas.microsoft.com/office/powerpoint/2010/main" val="58082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81600" y="1676400"/>
            <a:ext cx="3962400" cy="3505200"/>
          </a:xfrm>
        </p:spPr>
        <p:txBody>
          <a:bodyPr>
            <a:normAutofit/>
          </a:bodyPr>
          <a:lstStyle/>
          <a:p>
            <a:pPr marL="0" indent="0" algn="ctr">
              <a:buNone/>
            </a:pPr>
            <a:r>
              <a:rPr lang="en-US" sz="4000" b="1" dirty="0" smtClean="0"/>
              <a:t>Clearly, the geologic column as depicted in most textbooks exists nowhere.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5105400" cy="6858000"/>
          </a:xfrm>
          <a:prstGeom prst="rect">
            <a:avLst/>
          </a:prstGeom>
        </p:spPr>
      </p:pic>
    </p:spTree>
    <p:extLst>
      <p:ext uri="{BB962C8B-B14F-4D97-AF65-F5344CB8AC3E}">
        <p14:creationId xmlns:p14="http://schemas.microsoft.com/office/powerpoint/2010/main" val="1245017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
            <a:ext cx="8229600" cy="1219200"/>
          </a:xfrm>
        </p:spPr>
        <p:txBody>
          <a:bodyPr>
            <a:noAutofit/>
          </a:bodyPr>
          <a:lstStyle/>
          <a:p>
            <a:pPr marL="0" indent="0">
              <a:buNone/>
            </a:pPr>
            <a:r>
              <a:rPr lang="en-US" sz="4000" b="1" dirty="0" smtClean="0"/>
              <a:t>Pre-</a:t>
            </a:r>
            <a:r>
              <a:rPr lang="en-US" sz="4000" b="1" dirty="0" err="1" smtClean="0"/>
              <a:t>cambian</a:t>
            </a:r>
            <a:r>
              <a:rPr lang="en-US" sz="4000" b="1" dirty="0" smtClean="0"/>
              <a:t> animals have no obvious heads, sense organs, guts or eyes.</a:t>
            </a:r>
          </a:p>
        </p:txBody>
      </p:sp>
      <p:pic>
        <p:nvPicPr>
          <p:cNvPr id="3" name="Picture 2" descr="http://fas.org/irp/imint/docs/rst/Sect20/vendintro.jpg"/>
          <p:cNvPicPr>
            <a:picLocks noChangeAspect="1" noChangeArrowheads="1"/>
          </p:cNvPicPr>
          <p:nvPr/>
        </p:nvPicPr>
        <p:blipFill>
          <a:blip r:embed="rId2" cstate="print"/>
          <a:srcRect/>
          <a:stretch>
            <a:fillRect/>
          </a:stretch>
        </p:blipFill>
        <p:spPr bwMode="auto">
          <a:xfrm>
            <a:off x="152400" y="1676400"/>
            <a:ext cx="8839200" cy="5029200"/>
          </a:xfrm>
          <a:prstGeom prst="rect">
            <a:avLst/>
          </a:prstGeom>
          <a:noFill/>
        </p:spPr>
      </p:pic>
    </p:spTree>
    <p:extLst>
      <p:ext uri="{BB962C8B-B14F-4D97-AF65-F5344CB8AC3E}">
        <p14:creationId xmlns:p14="http://schemas.microsoft.com/office/powerpoint/2010/main" val="326432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1524000"/>
            <a:ext cx="8610600" cy="3733800"/>
          </a:xfrm>
        </p:spPr>
        <p:txBody>
          <a:bodyPr>
            <a:normAutofit/>
          </a:bodyPr>
          <a:lstStyle/>
          <a:p>
            <a:pPr marL="0" indent="0">
              <a:buNone/>
            </a:pPr>
            <a:r>
              <a:rPr lang="en-US" sz="5400" b="1" dirty="0" smtClean="0"/>
              <a:t>The Cambrian period animals offer significantly more complexity when compared to the Pre-Cambrian period. </a:t>
            </a:r>
          </a:p>
          <a:p>
            <a:pPr>
              <a:buNone/>
            </a:pPr>
            <a:endParaRPr lang="en-US" sz="3600" dirty="0" smtClean="0"/>
          </a:p>
        </p:txBody>
      </p:sp>
    </p:spTree>
    <p:extLst>
      <p:ext uri="{BB962C8B-B14F-4D97-AF65-F5344CB8AC3E}">
        <p14:creationId xmlns:p14="http://schemas.microsoft.com/office/powerpoint/2010/main" val="2898452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8123" y="1371600"/>
            <a:ext cx="3962400" cy="3785652"/>
          </a:xfrm>
          <a:prstGeom prst="rect">
            <a:avLst/>
          </a:prstGeom>
        </p:spPr>
        <p:txBody>
          <a:bodyPr wrap="square">
            <a:spAutoFit/>
          </a:bodyPr>
          <a:lstStyle/>
          <a:p>
            <a:pPr algn="ctr"/>
            <a:r>
              <a:rPr lang="en-US" sz="6000" b="1" dirty="0">
                <a:solidFill>
                  <a:prstClr val="white"/>
                </a:solidFill>
              </a:rPr>
              <a:t>The most readily found is the trilobite. </a:t>
            </a:r>
          </a:p>
        </p:txBody>
      </p:sp>
      <p:pic>
        <p:nvPicPr>
          <p:cNvPr id="5" name="Picture 2" descr="http://www.mineraltown.com/Reports/33/trilobites.jpg"/>
          <p:cNvPicPr>
            <a:picLocks noChangeAspect="1" noChangeArrowheads="1"/>
          </p:cNvPicPr>
          <p:nvPr/>
        </p:nvPicPr>
        <p:blipFill>
          <a:blip r:embed="rId2" cstate="print"/>
          <a:srcRect/>
          <a:stretch>
            <a:fillRect/>
          </a:stretch>
        </p:blipFill>
        <p:spPr bwMode="auto">
          <a:xfrm>
            <a:off x="304800" y="381000"/>
            <a:ext cx="4495800" cy="6089650"/>
          </a:xfrm>
          <a:prstGeom prst="rect">
            <a:avLst/>
          </a:prstGeom>
          <a:noFill/>
        </p:spPr>
      </p:pic>
    </p:spTree>
    <p:extLst>
      <p:ext uri="{BB962C8B-B14F-4D97-AF65-F5344CB8AC3E}">
        <p14:creationId xmlns:p14="http://schemas.microsoft.com/office/powerpoint/2010/main" val="2179459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f/f5/Waptia.jpg"/>
          <p:cNvPicPr>
            <a:picLocks noChangeAspect="1" noChangeArrowheads="1"/>
          </p:cNvPicPr>
          <p:nvPr/>
        </p:nvPicPr>
        <p:blipFill>
          <a:blip r:embed="rId2" cstate="print"/>
          <a:srcRect/>
          <a:stretch>
            <a:fillRect/>
          </a:stretch>
        </p:blipFill>
        <p:spPr bwMode="auto">
          <a:xfrm>
            <a:off x="304800" y="208294"/>
            <a:ext cx="3902074" cy="2558098"/>
          </a:xfrm>
          <a:prstGeom prst="rect">
            <a:avLst/>
          </a:prstGeom>
          <a:noFill/>
        </p:spPr>
      </p:pic>
      <p:pic>
        <p:nvPicPr>
          <p:cNvPr id="5" name="Picture 2" descr="Fossil Phoronids ">
            <a:hlinkClick r:id="rId3"/>
          </p:cNvPr>
          <p:cNvPicPr>
            <a:picLocks noChangeAspect="1" noChangeArrowheads="1"/>
          </p:cNvPicPr>
          <p:nvPr/>
        </p:nvPicPr>
        <p:blipFill>
          <a:blip r:embed="rId4" cstate="print"/>
          <a:srcRect/>
          <a:stretch>
            <a:fillRect/>
          </a:stretch>
        </p:blipFill>
        <p:spPr bwMode="auto">
          <a:xfrm>
            <a:off x="4661981" y="208294"/>
            <a:ext cx="4191000" cy="2558098"/>
          </a:xfrm>
          <a:prstGeom prst="rect">
            <a:avLst/>
          </a:prstGeom>
          <a:noFill/>
        </p:spPr>
      </p:pic>
      <p:pic>
        <p:nvPicPr>
          <p:cNvPr id="6" name="Picture 2" descr="http://news.bbc.co.uk/olmedia/505000/images/_505099_myll300.jpg"/>
          <p:cNvPicPr>
            <a:picLocks noChangeAspect="1" noChangeArrowheads="1"/>
          </p:cNvPicPr>
          <p:nvPr/>
        </p:nvPicPr>
        <p:blipFill>
          <a:blip r:embed="rId5" cstate="print"/>
          <a:srcRect/>
          <a:stretch>
            <a:fillRect/>
          </a:stretch>
        </p:blipFill>
        <p:spPr bwMode="auto">
          <a:xfrm>
            <a:off x="4686300" y="3433661"/>
            <a:ext cx="4191001" cy="2728811"/>
          </a:xfrm>
          <a:prstGeom prst="rect">
            <a:avLst/>
          </a:prstGeom>
          <a:noFill/>
        </p:spPr>
      </p:pic>
      <p:pic>
        <p:nvPicPr>
          <p:cNvPr id="41986" name="Picture 2" descr="Image result for eldonia">
            <a:hlinkClick r:id="rId6"/>
          </p:cNvPr>
          <p:cNvPicPr>
            <a:picLocks noChangeAspect="1" noChangeArrowheads="1"/>
          </p:cNvPicPr>
          <p:nvPr/>
        </p:nvPicPr>
        <p:blipFill>
          <a:blip r:embed="rId7" cstate="print"/>
          <a:srcRect/>
          <a:stretch>
            <a:fillRect/>
          </a:stretch>
        </p:blipFill>
        <p:spPr bwMode="auto">
          <a:xfrm>
            <a:off x="304800" y="3433661"/>
            <a:ext cx="3902074" cy="2733675"/>
          </a:xfrm>
          <a:prstGeom prst="rect">
            <a:avLst/>
          </a:prstGeom>
          <a:noFill/>
        </p:spPr>
      </p:pic>
      <p:sp>
        <p:nvSpPr>
          <p:cNvPr id="7" name="Rectangle 6"/>
          <p:cNvSpPr/>
          <p:nvPr/>
        </p:nvSpPr>
        <p:spPr>
          <a:xfrm>
            <a:off x="4648201" y="6091136"/>
            <a:ext cx="4572000" cy="584775"/>
          </a:xfrm>
          <a:prstGeom prst="rect">
            <a:avLst/>
          </a:prstGeom>
        </p:spPr>
        <p:txBody>
          <a:bodyPr wrap="square">
            <a:spAutoFit/>
          </a:bodyPr>
          <a:lstStyle/>
          <a:p>
            <a:r>
              <a:rPr lang="en-US" sz="3200" b="1" dirty="0" err="1">
                <a:solidFill>
                  <a:prstClr val="white"/>
                </a:solidFill>
              </a:rPr>
              <a:t>Myllokunmingia</a:t>
            </a:r>
            <a:r>
              <a:rPr lang="en-US" sz="3200" b="1" dirty="0">
                <a:solidFill>
                  <a:prstClr val="white"/>
                </a:solidFill>
              </a:rPr>
              <a:t> </a:t>
            </a:r>
            <a:r>
              <a:rPr lang="en-US" sz="3200" b="1" dirty="0" err="1">
                <a:solidFill>
                  <a:prstClr val="white"/>
                </a:solidFill>
              </a:rPr>
              <a:t>fengjioa</a:t>
            </a:r>
            <a:r>
              <a:rPr lang="en-US" sz="3200" b="1" dirty="0">
                <a:solidFill>
                  <a:prstClr val="white"/>
                </a:solidFill>
              </a:rPr>
              <a:t> </a:t>
            </a:r>
          </a:p>
        </p:txBody>
      </p:sp>
      <p:sp>
        <p:nvSpPr>
          <p:cNvPr id="8" name="Rectangle 7"/>
          <p:cNvSpPr/>
          <p:nvPr/>
        </p:nvSpPr>
        <p:spPr>
          <a:xfrm>
            <a:off x="5907122" y="2702548"/>
            <a:ext cx="2057400" cy="584775"/>
          </a:xfrm>
          <a:prstGeom prst="rect">
            <a:avLst/>
          </a:prstGeom>
        </p:spPr>
        <p:txBody>
          <a:bodyPr wrap="square">
            <a:spAutoFit/>
          </a:bodyPr>
          <a:lstStyle/>
          <a:p>
            <a:r>
              <a:rPr lang="en-US" sz="3200" b="1" dirty="0" err="1">
                <a:solidFill>
                  <a:prstClr val="white"/>
                </a:solidFill>
              </a:rPr>
              <a:t>Phoronida</a:t>
            </a:r>
            <a:endParaRPr lang="en-US" sz="3200" b="1" dirty="0">
              <a:solidFill>
                <a:prstClr val="white"/>
              </a:solidFill>
            </a:endParaRPr>
          </a:p>
        </p:txBody>
      </p:sp>
      <p:sp>
        <p:nvSpPr>
          <p:cNvPr id="9" name="Rectangle 8"/>
          <p:cNvSpPr/>
          <p:nvPr/>
        </p:nvSpPr>
        <p:spPr>
          <a:xfrm>
            <a:off x="1484357" y="6091136"/>
            <a:ext cx="1563643" cy="584775"/>
          </a:xfrm>
          <a:prstGeom prst="rect">
            <a:avLst/>
          </a:prstGeom>
        </p:spPr>
        <p:txBody>
          <a:bodyPr wrap="square">
            <a:spAutoFit/>
          </a:bodyPr>
          <a:lstStyle/>
          <a:p>
            <a:r>
              <a:rPr lang="en-US" sz="3200" b="1" dirty="0" err="1">
                <a:solidFill>
                  <a:prstClr val="white"/>
                </a:solidFill>
              </a:rPr>
              <a:t>Eldonia</a:t>
            </a:r>
            <a:endParaRPr lang="en-US" sz="3200" b="1" dirty="0">
              <a:solidFill>
                <a:prstClr val="white"/>
              </a:solidFill>
            </a:endParaRPr>
          </a:p>
        </p:txBody>
      </p:sp>
      <p:sp>
        <p:nvSpPr>
          <p:cNvPr id="10" name="Rectangle 9"/>
          <p:cNvSpPr/>
          <p:nvPr/>
        </p:nvSpPr>
        <p:spPr>
          <a:xfrm>
            <a:off x="1484357" y="2687262"/>
            <a:ext cx="1407373" cy="584775"/>
          </a:xfrm>
          <a:prstGeom prst="rect">
            <a:avLst/>
          </a:prstGeom>
        </p:spPr>
        <p:txBody>
          <a:bodyPr wrap="none">
            <a:spAutoFit/>
          </a:bodyPr>
          <a:lstStyle/>
          <a:p>
            <a:r>
              <a:rPr lang="en-US" sz="3200" b="1" dirty="0" err="1">
                <a:solidFill>
                  <a:prstClr val="white"/>
                </a:solidFill>
              </a:rPr>
              <a:t>Waptia</a:t>
            </a:r>
            <a:endParaRPr lang="en-US" sz="3200" b="1" dirty="0">
              <a:solidFill>
                <a:prstClr val="white"/>
              </a:solidFill>
            </a:endParaRPr>
          </a:p>
        </p:txBody>
      </p:sp>
    </p:spTree>
    <p:extLst>
      <p:ext uri="{BB962C8B-B14F-4D97-AF65-F5344CB8AC3E}">
        <p14:creationId xmlns:p14="http://schemas.microsoft.com/office/powerpoint/2010/main" val="54262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57" y="685800"/>
            <a:ext cx="9618134" cy="5410200"/>
          </a:xfrm>
          <a:prstGeom prst="rect">
            <a:avLst/>
          </a:prstGeom>
        </p:spPr>
      </p:pic>
      <p:sp>
        <p:nvSpPr>
          <p:cNvPr id="4" name="Content Placeholder 2"/>
          <p:cNvSpPr>
            <a:spLocks noGrp="1"/>
          </p:cNvSpPr>
          <p:nvPr>
            <p:ph idx="1"/>
          </p:nvPr>
        </p:nvSpPr>
        <p:spPr>
          <a:xfrm>
            <a:off x="1752600" y="1409700"/>
            <a:ext cx="5334000" cy="3962399"/>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buNone/>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a:t>
            </a:r>
          </a:p>
          <a:p>
            <a:pPr algn="ctr">
              <a:buNone/>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problem?</a:t>
            </a:r>
          </a:p>
        </p:txBody>
      </p:sp>
    </p:spTree>
    <p:extLst>
      <p:ext uri="{BB962C8B-B14F-4D97-AF65-F5344CB8AC3E}">
        <p14:creationId xmlns:p14="http://schemas.microsoft.com/office/powerpoint/2010/main" val="31549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920240"/>
            <a:ext cx="8778240" cy="4937760"/>
          </a:xfrm>
          <a:prstGeom prst="rect">
            <a:avLst/>
          </a:prstGeom>
        </p:spPr>
      </p:pic>
      <p:sp>
        <p:nvSpPr>
          <p:cNvPr id="4" name="Content Placeholder 2"/>
          <p:cNvSpPr>
            <a:spLocks noGrp="1"/>
          </p:cNvSpPr>
          <p:nvPr>
            <p:ph idx="1"/>
          </p:nvPr>
        </p:nvSpPr>
        <p:spPr>
          <a:xfrm>
            <a:off x="378940" y="228600"/>
            <a:ext cx="8386119" cy="5440363"/>
          </a:xfrm>
        </p:spPr>
        <p:txBody>
          <a:bodyPr>
            <a:normAutofit/>
          </a:bodyPr>
          <a:lstStyle/>
          <a:p>
            <a:pPr marL="0">
              <a:buNone/>
            </a:pPr>
            <a:r>
              <a:rPr lang="en-US" sz="9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Do Evolutionists admit a problem?</a:t>
            </a:r>
          </a:p>
        </p:txBody>
      </p:sp>
    </p:spTree>
    <p:extLst>
      <p:ext uri="{BB962C8B-B14F-4D97-AF65-F5344CB8AC3E}">
        <p14:creationId xmlns:p14="http://schemas.microsoft.com/office/powerpoint/2010/main" val="182527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409" t="17866"/>
          <a:stretch/>
        </p:blipFill>
        <p:spPr>
          <a:xfrm>
            <a:off x="0" y="2286000"/>
            <a:ext cx="8498732" cy="4572000"/>
          </a:xfrm>
          <a:prstGeom prst="rect">
            <a:avLst/>
          </a:prstGeom>
        </p:spPr>
      </p:pic>
      <p:sp>
        <p:nvSpPr>
          <p:cNvPr id="4" name="Content Placeholder 2"/>
          <p:cNvSpPr>
            <a:spLocks noGrp="1"/>
          </p:cNvSpPr>
          <p:nvPr>
            <p:ph idx="1"/>
          </p:nvPr>
        </p:nvSpPr>
        <p:spPr>
          <a:xfrm>
            <a:off x="152400" y="14591"/>
            <a:ext cx="8915400" cy="3962400"/>
          </a:xfrm>
        </p:spPr>
        <p:txBody>
          <a:bodyPr>
            <a:noAutofit/>
          </a:bodyPr>
          <a:lstStyle/>
          <a:p>
            <a:pPr marL="0" indent="0">
              <a:buNone/>
            </a:pPr>
            <a:r>
              <a:rPr lang="en-US" sz="3900" b="1" dirty="0" smtClean="0">
                <a:solidFill>
                  <a:schemeClr val="bg1"/>
                </a:solidFill>
              </a:rPr>
              <a:t>Every period demonstrates the same phenomenon; that is the abrupt appearance of complex organisms without transitional forms and this is paramount.</a:t>
            </a:r>
          </a:p>
        </p:txBody>
      </p:sp>
    </p:spTree>
    <p:extLst>
      <p:ext uri="{BB962C8B-B14F-4D97-AF65-F5344CB8AC3E}">
        <p14:creationId xmlns:p14="http://schemas.microsoft.com/office/powerpoint/2010/main" val="4174502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279" y="3581400"/>
            <a:ext cx="3139469" cy="3289570"/>
          </a:xfrm>
          <a:prstGeom prst="rect">
            <a:avLst/>
          </a:prstGeom>
        </p:spPr>
      </p:pic>
      <p:sp>
        <p:nvSpPr>
          <p:cNvPr id="4" name="Content Placeholder 2"/>
          <p:cNvSpPr>
            <a:spLocks noGrp="1"/>
          </p:cNvSpPr>
          <p:nvPr>
            <p:ph idx="1"/>
          </p:nvPr>
        </p:nvSpPr>
        <p:spPr>
          <a:xfrm>
            <a:off x="152400" y="228600"/>
            <a:ext cx="8763000" cy="6477000"/>
          </a:xfrm>
        </p:spPr>
        <p:txBody>
          <a:bodyPr>
            <a:normAutofit/>
          </a:bodyPr>
          <a:lstStyle/>
          <a:p>
            <a:pPr marL="0" indent="0">
              <a:buNone/>
            </a:pPr>
            <a:r>
              <a:rPr lang="en-US" sz="4400" b="1" dirty="0" smtClean="0"/>
              <a:t>If numerous species, belonging to the same genera or families, have really started into life all at once, the fact would be fatal to the theory of descent with slow modification through natural selection.</a:t>
            </a:r>
          </a:p>
          <a:p>
            <a:pPr indent="0"/>
            <a:endParaRPr lang="en-US" sz="1800" dirty="0" smtClean="0"/>
          </a:p>
          <a:p>
            <a:pPr marL="0" indent="0">
              <a:buNone/>
            </a:pPr>
            <a:endParaRPr lang="en-US" sz="3600" dirty="0" smtClean="0"/>
          </a:p>
          <a:p>
            <a:pPr marL="0" indent="0">
              <a:buNone/>
            </a:pPr>
            <a:endParaRPr lang="en-US" sz="3600" dirty="0" smtClean="0"/>
          </a:p>
          <a:p>
            <a:pPr marL="0" indent="0">
              <a:buNone/>
            </a:pPr>
            <a:r>
              <a:rPr lang="en-US" sz="3600" dirty="0" smtClean="0"/>
              <a:t>			Charles Darwin</a:t>
            </a:r>
          </a:p>
          <a:p>
            <a:pPr marL="0" indent="0">
              <a:buNone/>
            </a:pPr>
            <a:endParaRPr lang="en-US" sz="3600" dirty="0" smtClean="0"/>
          </a:p>
        </p:txBody>
      </p:sp>
    </p:spTree>
    <p:extLst>
      <p:ext uri="{BB962C8B-B14F-4D97-AF65-F5344CB8AC3E}">
        <p14:creationId xmlns:p14="http://schemas.microsoft.com/office/powerpoint/2010/main" val="1496956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069834" y="685800"/>
            <a:ext cx="3921766" cy="5440363"/>
          </a:xfrm>
        </p:spPr>
        <p:txBody>
          <a:bodyPr>
            <a:normAutofit fontScale="92500" lnSpcReduction="10000"/>
          </a:bodyPr>
          <a:lstStyle/>
          <a:p>
            <a:pPr algn="ctr">
              <a:buNone/>
            </a:pPr>
            <a:r>
              <a:rPr lang="en-US" sz="6500" b="1" dirty="0" smtClean="0"/>
              <a:t>BUT</a:t>
            </a:r>
          </a:p>
          <a:p>
            <a:pPr marL="0" indent="0">
              <a:buNone/>
            </a:pPr>
            <a:r>
              <a:rPr lang="en-US" sz="4000" b="1" dirty="0" smtClean="0"/>
              <a:t>Evolutionists now disregard the fossil record.</a:t>
            </a:r>
          </a:p>
          <a:p>
            <a:pPr marL="0" indent="0">
              <a:buNone/>
            </a:pPr>
            <a:endParaRPr lang="en-US" sz="4000" b="1" dirty="0" smtClean="0"/>
          </a:p>
          <a:p>
            <a:pPr marL="0" indent="0">
              <a:buNone/>
            </a:pPr>
            <a:r>
              <a:rPr lang="en-US" sz="4000" b="1" dirty="0" smtClean="0"/>
              <a:t>The genome has sounded a death bell for creationists!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4" y="0"/>
            <a:ext cx="4907604" cy="6858000"/>
          </a:xfrm>
          <a:prstGeom prst="rect">
            <a:avLst/>
          </a:prstGeom>
        </p:spPr>
      </p:pic>
    </p:spTree>
    <p:extLst>
      <p:ext uri="{BB962C8B-B14F-4D97-AF65-F5344CB8AC3E}">
        <p14:creationId xmlns:p14="http://schemas.microsoft.com/office/powerpoint/2010/main" val="188016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5491"/>
            <a:ext cx="5915025" cy="34671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17387" y="573614"/>
            <a:ext cx="3028653" cy="416742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058"/>
          <a:stretch/>
        </p:blipFill>
        <p:spPr>
          <a:xfrm>
            <a:off x="7033098" y="1818991"/>
            <a:ext cx="2060934" cy="1676671"/>
          </a:xfrm>
          <a:prstGeom prst="rect">
            <a:avLst/>
          </a:prstGeom>
        </p:spPr>
      </p:pic>
      <p:sp>
        <p:nvSpPr>
          <p:cNvPr id="3" name="Content Placeholder 2"/>
          <p:cNvSpPr>
            <a:spLocks noGrp="1"/>
          </p:cNvSpPr>
          <p:nvPr>
            <p:ph idx="1"/>
          </p:nvPr>
        </p:nvSpPr>
        <p:spPr>
          <a:xfrm>
            <a:off x="0" y="228600"/>
            <a:ext cx="9094032" cy="1194881"/>
          </a:xfrm>
        </p:spPr>
        <p:txBody>
          <a:bodyPr>
            <a:noAutofit/>
          </a:bodyPr>
          <a:lstStyle/>
          <a:p>
            <a:pPr marL="0" indent="0" algn="ctr">
              <a:buNone/>
            </a:pPr>
            <a:r>
              <a:rPr lang="en-US" sz="4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Two Powerful Proofs for Creation</a:t>
            </a:r>
            <a:r>
              <a:rPr lang="en-US" sz="4400" b="1" dirty="0"/>
              <a:t>	</a:t>
            </a:r>
            <a:r>
              <a:rPr lang="en-US" sz="4400" b="1" dirty="0" smtClean="0"/>
              <a:t>			</a:t>
            </a:r>
          </a:p>
          <a:p>
            <a:pPr marL="0" indent="0">
              <a:buNone/>
            </a:pPr>
            <a:endParaRPr lang="en-US" sz="4400" b="1" dirty="0"/>
          </a:p>
        </p:txBody>
      </p:sp>
      <p:sp>
        <p:nvSpPr>
          <p:cNvPr id="4" name="TextBox 3"/>
          <p:cNvSpPr txBox="1"/>
          <p:nvPr/>
        </p:nvSpPr>
        <p:spPr>
          <a:xfrm>
            <a:off x="4343400" y="4948137"/>
            <a:ext cx="3565400" cy="1723549"/>
          </a:xfrm>
          <a:prstGeom prst="rect">
            <a:avLst/>
          </a:prstGeom>
          <a:noFill/>
        </p:spPr>
        <p:txBody>
          <a:bodyPr wrap="none" rtlCol="0">
            <a:spAutoFit/>
          </a:bodyPr>
          <a:lstStyle/>
          <a:p>
            <a:pPr algn="ctr"/>
            <a:r>
              <a:rPr lang="en-US" sz="4400" b="1" dirty="0">
                <a:solidFill>
                  <a:prstClr val="white"/>
                </a:solidFill>
              </a:rPr>
              <a:t>The Cambrian </a:t>
            </a:r>
          </a:p>
          <a:p>
            <a:pPr algn="ctr"/>
            <a:r>
              <a:rPr lang="en-US" sz="4400" b="1" dirty="0">
                <a:solidFill>
                  <a:prstClr val="white"/>
                </a:solidFill>
              </a:rPr>
              <a:t>Explosion</a:t>
            </a:r>
          </a:p>
          <a:p>
            <a:endParaRPr lang="en-US" dirty="0">
              <a:solidFill>
                <a:prstClr val="white"/>
              </a:solidFill>
            </a:endParaRPr>
          </a:p>
        </p:txBody>
      </p:sp>
      <p:sp>
        <p:nvSpPr>
          <p:cNvPr id="5" name="TextBox 4"/>
          <p:cNvSpPr txBox="1"/>
          <p:nvPr/>
        </p:nvSpPr>
        <p:spPr>
          <a:xfrm>
            <a:off x="457200" y="1981200"/>
            <a:ext cx="2949012" cy="1723549"/>
          </a:xfrm>
          <a:prstGeom prst="rect">
            <a:avLst/>
          </a:prstGeom>
          <a:noFill/>
        </p:spPr>
        <p:txBody>
          <a:bodyPr wrap="none" rtlCol="0">
            <a:spAutoFit/>
          </a:bodyPr>
          <a:lstStyle/>
          <a:p>
            <a:pPr algn="ctr"/>
            <a:r>
              <a:rPr lang="en-US" sz="4400" b="1" dirty="0">
                <a:solidFill>
                  <a:prstClr val="white"/>
                </a:solidFill>
              </a:rPr>
              <a:t>Irreducible </a:t>
            </a:r>
          </a:p>
          <a:p>
            <a:pPr algn="ctr"/>
            <a:r>
              <a:rPr lang="en-US" sz="4400" b="1" dirty="0">
                <a:solidFill>
                  <a:prstClr val="white"/>
                </a:solidFill>
              </a:rPr>
              <a:t>Complexity </a:t>
            </a:r>
          </a:p>
          <a:p>
            <a:endParaRPr lang="en-US" dirty="0">
              <a:solidFill>
                <a:prstClr val="white"/>
              </a:solidFill>
            </a:endParaRPr>
          </a:p>
        </p:txBody>
      </p:sp>
    </p:spTree>
    <p:extLst>
      <p:ext uri="{BB962C8B-B14F-4D97-AF65-F5344CB8AC3E}">
        <p14:creationId xmlns:p14="http://schemas.microsoft.com/office/powerpoint/2010/main" val="95544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685800"/>
            <a:ext cx="9144000" cy="5867400"/>
          </a:xfrm>
        </p:spPr>
        <p:txBody>
          <a:bodyPr>
            <a:normAutofit/>
          </a:bodyPr>
          <a:lstStyle/>
          <a:p>
            <a:pPr algn="ctr">
              <a:buNone/>
            </a:pPr>
            <a:r>
              <a:rPr lang="en-US" sz="80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NeoDarwinism</a:t>
            </a:r>
            <a:endParaRPr lang="en-US" sz="8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pPr algn="ctr">
              <a:buNone/>
            </a:pPr>
            <a:endParaRPr lang="en-US" dirty="0" smtClean="0"/>
          </a:p>
          <a:p>
            <a:pPr>
              <a:buNone/>
            </a:pPr>
            <a:r>
              <a:rPr lang="en-US" sz="4200" dirty="0" smtClean="0"/>
              <a:t>“</a:t>
            </a:r>
            <a:r>
              <a:rPr lang="en-US" sz="4200" dirty="0" err="1"/>
              <a:t>microevolutionary</a:t>
            </a:r>
            <a:r>
              <a:rPr lang="en-US" sz="4200" dirty="0"/>
              <a:t>” changes can </a:t>
            </a:r>
            <a:endParaRPr lang="en-US" sz="4200" dirty="0" smtClean="0"/>
          </a:p>
          <a:p>
            <a:pPr>
              <a:buNone/>
            </a:pPr>
            <a:r>
              <a:rPr lang="en-US" sz="4200" dirty="0" smtClean="0"/>
              <a:t>accumulate to produce macroevolution”</a:t>
            </a:r>
          </a:p>
          <a:p>
            <a:pPr>
              <a:buNone/>
            </a:pPr>
            <a:r>
              <a:rPr lang="en-US" sz="4200" dirty="0" smtClean="0"/>
              <a:t>through mutations and natural election. </a:t>
            </a:r>
          </a:p>
        </p:txBody>
      </p:sp>
    </p:spTree>
    <p:extLst>
      <p:ext uri="{BB962C8B-B14F-4D97-AF65-F5344CB8AC3E}">
        <p14:creationId xmlns:p14="http://schemas.microsoft.com/office/powerpoint/2010/main" val="289260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685800"/>
            <a:ext cx="3798504" cy="5486400"/>
          </a:xfrm>
          <a:prstGeom prst="rect">
            <a:avLst/>
          </a:prstGeom>
        </p:spPr>
      </p:pic>
      <p:sp>
        <p:nvSpPr>
          <p:cNvPr id="3" name="Content Placeholder 2"/>
          <p:cNvSpPr>
            <a:spLocks noGrp="1"/>
          </p:cNvSpPr>
          <p:nvPr>
            <p:ph idx="1"/>
          </p:nvPr>
        </p:nvSpPr>
        <p:spPr>
          <a:xfrm>
            <a:off x="304800" y="914400"/>
            <a:ext cx="4876800" cy="4572000"/>
          </a:xfrm>
        </p:spPr>
        <p:txBody>
          <a:bodyPr>
            <a:normAutofit fontScale="92500" lnSpcReduction="20000"/>
          </a:bodyPr>
          <a:lstStyle/>
          <a:p>
            <a:pPr>
              <a:buNone/>
            </a:pPr>
            <a:r>
              <a:rPr lang="en-US" sz="5800" dirty="0" err="1" smtClean="0"/>
              <a:t>Gregor</a:t>
            </a:r>
            <a:r>
              <a:rPr lang="en-US" sz="5800" dirty="0" smtClean="0"/>
              <a:t> Mendel</a:t>
            </a:r>
          </a:p>
          <a:p>
            <a:pPr marL="0" indent="0">
              <a:spcBef>
                <a:spcPts val="0"/>
              </a:spcBef>
              <a:buNone/>
            </a:pPr>
            <a:endParaRPr lang="en-US" sz="3900" dirty="0" smtClean="0"/>
          </a:p>
          <a:p>
            <a:pPr marL="0" indent="0">
              <a:spcBef>
                <a:spcPts val="0"/>
              </a:spcBef>
              <a:buNone/>
            </a:pPr>
            <a:r>
              <a:rPr lang="en-US" sz="3900" dirty="0" smtClean="0"/>
              <a:t>Acquired characteristics </a:t>
            </a:r>
            <a:r>
              <a:rPr lang="en-US" sz="3900" smtClean="0"/>
              <a:t>were not incurred, disproved </a:t>
            </a:r>
            <a:r>
              <a:rPr lang="en-US" sz="3900" dirty="0" smtClean="0"/>
              <a:t>the concept of blending, and Limitations on the genetic variability available for natural selection</a:t>
            </a:r>
            <a:r>
              <a:rPr lang="en-US" sz="4000" dirty="0" smtClean="0"/>
              <a:t>.</a:t>
            </a:r>
          </a:p>
        </p:txBody>
      </p:sp>
    </p:spTree>
    <p:extLst>
      <p:ext uri="{BB962C8B-B14F-4D97-AF65-F5344CB8AC3E}">
        <p14:creationId xmlns:p14="http://schemas.microsoft.com/office/powerpoint/2010/main" val="6103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3477"/>
            <a:ext cx="2764098" cy="37702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52400"/>
            <a:ext cx="2764098" cy="3770275"/>
          </a:xfrm>
          <a:prstGeom prst="rect">
            <a:avLst/>
          </a:prstGeom>
        </p:spPr>
      </p:pic>
      <p:sp>
        <p:nvSpPr>
          <p:cNvPr id="3" name="Content Placeholder 2"/>
          <p:cNvSpPr>
            <a:spLocks noGrp="1"/>
          </p:cNvSpPr>
          <p:nvPr>
            <p:ph idx="1"/>
          </p:nvPr>
        </p:nvSpPr>
        <p:spPr>
          <a:xfrm>
            <a:off x="457200" y="1369975"/>
            <a:ext cx="8229600" cy="5105400"/>
          </a:xfrm>
        </p:spPr>
        <p:txBody>
          <a:bodyPr>
            <a:normAutofit fontScale="55000" lnSpcReduction="20000"/>
          </a:bodyPr>
          <a:lstStyle/>
          <a:p>
            <a:pPr algn="ctr">
              <a:buNone/>
            </a:pPr>
            <a:endParaRPr lang="en-US" sz="4800" b="1" dirty="0" smtClean="0">
              <a:solidFill>
                <a:schemeClr val="bg1"/>
              </a:solidFill>
            </a:endParaRPr>
          </a:p>
          <a:p>
            <a:pPr algn="ctr">
              <a:buNone/>
            </a:pPr>
            <a:endParaRPr lang="en-US" sz="4800" b="1" dirty="0">
              <a:solidFill>
                <a:schemeClr val="bg1"/>
              </a:solidFill>
            </a:endParaRPr>
          </a:p>
          <a:p>
            <a:pPr algn="ctr">
              <a:buNone/>
            </a:pPr>
            <a:r>
              <a:rPr lang="en-US" sz="10300" b="1" dirty="0" smtClean="0">
                <a:solidFill>
                  <a:schemeClr val="bg1"/>
                </a:solidFill>
              </a:rPr>
              <a:t>1953</a:t>
            </a:r>
            <a:r>
              <a:rPr lang="en-US" sz="4800" b="1" dirty="0" smtClean="0">
                <a:solidFill>
                  <a:schemeClr val="bg1"/>
                </a:solidFill>
              </a:rPr>
              <a:t> </a:t>
            </a:r>
          </a:p>
          <a:p>
            <a:pPr algn="ctr">
              <a:buNone/>
            </a:pPr>
            <a:endParaRPr lang="en-US" sz="4800" b="1" dirty="0" smtClean="0">
              <a:solidFill>
                <a:schemeClr val="bg1"/>
              </a:solidFill>
            </a:endParaRPr>
          </a:p>
          <a:p>
            <a:pPr algn="ctr">
              <a:buNone/>
            </a:pPr>
            <a:endParaRPr lang="en-US" sz="4800" b="1" dirty="0">
              <a:solidFill>
                <a:schemeClr val="bg1"/>
              </a:solidFill>
            </a:endParaRPr>
          </a:p>
          <a:p>
            <a:pPr algn="ctr">
              <a:buNone/>
            </a:pPr>
            <a:endParaRPr lang="en-US" sz="4800" b="1" dirty="0" smtClean="0">
              <a:solidFill>
                <a:schemeClr val="bg1"/>
              </a:solidFill>
            </a:endParaRPr>
          </a:p>
          <a:p>
            <a:pPr algn="ctr">
              <a:buNone/>
            </a:pPr>
            <a:r>
              <a:rPr lang="en-US" sz="7700" b="1" dirty="0" smtClean="0">
                <a:solidFill>
                  <a:schemeClr val="bg1"/>
                </a:solidFill>
              </a:rPr>
              <a:t>James Watson </a:t>
            </a:r>
            <a:r>
              <a:rPr lang="en-US" sz="7700" b="1" dirty="0">
                <a:solidFill>
                  <a:schemeClr val="bg1"/>
                </a:solidFill>
              </a:rPr>
              <a:t>and </a:t>
            </a:r>
            <a:r>
              <a:rPr lang="en-US" sz="7700" b="1" dirty="0" smtClean="0">
                <a:solidFill>
                  <a:schemeClr val="bg1"/>
                </a:solidFill>
              </a:rPr>
              <a:t>Francis Crick </a:t>
            </a:r>
            <a:endParaRPr lang="en-US" sz="7700" b="1" dirty="0">
              <a:solidFill>
                <a:schemeClr val="bg1"/>
              </a:solidFill>
            </a:endParaRPr>
          </a:p>
          <a:p>
            <a:pPr lvl="0" algn="ctr">
              <a:buNone/>
              <a:defRPr/>
            </a:pPr>
            <a:r>
              <a:rPr lang="en-US" sz="7700" b="1" dirty="0">
                <a:solidFill>
                  <a:schemeClr val="bg1"/>
                </a:solidFill>
              </a:rPr>
              <a:t>Crick postulated the </a:t>
            </a:r>
          </a:p>
          <a:p>
            <a:pPr lvl="0" algn="ctr">
              <a:buNone/>
              <a:defRPr/>
            </a:pPr>
            <a:r>
              <a:rPr lang="en-US" sz="7700" b="1" dirty="0">
                <a:solidFill>
                  <a:schemeClr val="bg1"/>
                </a:solidFill>
              </a:rPr>
              <a:t>“sequence hypothesis</a:t>
            </a:r>
            <a:r>
              <a:rPr lang="en-US" sz="7700" b="1" dirty="0" smtClean="0">
                <a:solidFill>
                  <a:schemeClr val="bg1"/>
                </a:solidFill>
              </a:rPr>
              <a:t>”</a:t>
            </a:r>
            <a:endParaRPr lang="en-US" sz="7700" b="1" dirty="0">
              <a:solidFill>
                <a:schemeClr val="bg1"/>
              </a:solidFill>
            </a:endParaRPr>
          </a:p>
        </p:txBody>
      </p:sp>
    </p:spTree>
    <p:extLst>
      <p:ext uri="{BB962C8B-B14F-4D97-AF65-F5344CB8AC3E}">
        <p14:creationId xmlns:p14="http://schemas.microsoft.com/office/powerpoint/2010/main" val="411595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44" t="3322" r="2110"/>
          <a:stretch/>
        </p:blipFill>
        <p:spPr>
          <a:xfrm>
            <a:off x="-322814" y="11349"/>
            <a:ext cx="9466814" cy="6846651"/>
          </a:xfrm>
          <a:prstGeom prst="rect">
            <a:avLst/>
          </a:prstGeom>
        </p:spPr>
      </p:pic>
      <p:sp>
        <p:nvSpPr>
          <p:cNvPr id="4" name="Content Placeholder 2"/>
          <p:cNvSpPr>
            <a:spLocks noGrp="1"/>
          </p:cNvSpPr>
          <p:nvPr>
            <p:ph idx="1"/>
          </p:nvPr>
        </p:nvSpPr>
        <p:spPr>
          <a:xfrm>
            <a:off x="152400" y="714492"/>
            <a:ext cx="4876800" cy="5440363"/>
          </a:xfrm>
        </p:spPr>
        <p:txBody>
          <a:bodyPr>
            <a:normAutofit fontScale="85000" lnSpcReduction="20000"/>
          </a:bodyPr>
          <a:lstStyle/>
          <a:p>
            <a:pPr algn="ctr">
              <a:buNone/>
            </a:pPr>
            <a:r>
              <a:rPr lang="en-US" sz="6000" b="1" i="1" dirty="0" smtClean="0"/>
              <a:t>Darwin’s </a:t>
            </a:r>
          </a:p>
          <a:p>
            <a:pPr algn="ctr">
              <a:buNone/>
            </a:pPr>
            <a:r>
              <a:rPr lang="en-US" sz="6000" b="1" i="1" dirty="0" smtClean="0"/>
              <a:t>Black Box</a:t>
            </a:r>
          </a:p>
          <a:p>
            <a:pPr algn="ctr">
              <a:buNone/>
            </a:pPr>
            <a:endParaRPr lang="en-US" sz="3600" dirty="0" smtClean="0"/>
          </a:p>
          <a:p>
            <a:pPr algn="ctr">
              <a:buNone/>
            </a:pPr>
            <a:endParaRPr lang="en-US" sz="3600" dirty="0"/>
          </a:p>
          <a:p>
            <a:pPr algn="ctr">
              <a:buNone/>
            </a:pPr>
            <a:endParaRPr lang="en-US" sz="3600" dirty="0" smtClean="0"/>
          </a:p>
          <a:p>
            <a:pPr algn="ctr">
              <a:buNone/>
            </a:pPr>
            <a:endParaRPr lang="en-US" sz="3600" dirty="0"/>
          </a:p>
          <a:p>
            <a:pPr algn="ctr">
              <a:buNone/>
            </a:pPr>
            <a:endParaRPr lang="en-US" sz="3600" dirty="0" smtClean="0"/>
          </a:p>
          <a:p>
            <a:pPr algn="ctr">
              <a:buNone/>
            </a:pPr>
            <a:endParaRPr lang="en-US" sz="3600" dirty="0" smtClean="0"/>
          </a:p>
          <a:p>
            <a:pPr algn="ctr">
              <a:buNone/>
            </a:pPr>
            <a:endParaRPr lang="en-US" sz="3600" dirty="0"/>
          </a:p>
          <a:p>
            <a:pPr algn="ctr">
              <a:buNone/>
            </a:pPr>
            <a:r>
              <a:rPr lang="en-US" sz="3600" dirty="0" smtClean="0"/>
              <a:t>1996 by Michael </a:t>
            </a:r>
            <a:r>
              <a:rPr lang="en-US" sz="3600" dirty="0" err="1" smtClean="0"/>
              <a:t>Behe</a:t>
            </a:r>
            <a:endParaRPr lang="en-US" sz="3600" dirty="0" smtClean="0"/>
          </a:p>
        </p:txBody>
      </p:sp>
    </p:spTree>
    <p:extLst>
      <p:ext uri="{BB962C8B-B14F-4D97-AF65-F5344CB8AC3E}">
        <p14:creationId xmlns:p14="http://schemas.microsoft.com/office/powerpoint/2010/main" val="1922052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685800"/>
            <a:ext cx="8915400" cy="5440363"/>
          </a:xfrm>
        </p:spPr>
        <p:txBody>
          <a:bodyPr>
            <a:normAutofit fontScale="92500"/>
          </a:bodyPr>
          <a:lstStyle/>
          <a:p>
            <a:pPr marL="0" algn="ctr">
              <a:buNone/>
            </a:pPr>
            <a:r>
              <a:rPr lang="en-US" sz="5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What is irreducible complexity?</a:t>
            </a:r>
          </a:p>
          <a:p>
            <a:pPr marL="0">
              <a:buNone/>
            </a:pPr>
            <a:r>
              <a:rPr lang="en-US" sz="4400" b="1" dirty="0" smtClean="0"/>
              <a:t>By irreducibly complex, I mean a single system of several well-matched, interacting parts that contribute to the basic function, where the removal of any one of the parts causes the system to effectively cease to function.</a:t>
            </a:r>
          </a:p>
          <a:p>
            <a:pPr>
              <a:buNone/>
            </a:pPr>
            <a:r>
              <a:rPr lang="en-US" sz="3600" dirty="0" smtClean="0"/>
              <a:t>							    Michael </a:t>
            </a:r>
            <a:r>
              <a:rPr lang="en-US" sz="3600" dirty="0" err="1" smtClean="0"/>
              <a:t>Behe</a:t>
            </a:r>
            <a:endParaRPr lang="en-US" sz="3600" dirty="0" smtClean="0"/>
          </a:p>
        </p:txBody>
      </p:sp>
    </p:spTree>
    <p:extLst>
      <p:ext uri="{BB962C8B-B14F-4D97-AF65-F5344CB8AC3E}">
        <p14:creationId xmlns:p14="http://schemas.microsoft.com/office/powerpoint/2010/main" val="247441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3518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TotalTime>
  <Words>296</Words>
  <Application>Microsoft Office PowerPoint</Application>
  <PresentationFormat>On-screen Show (4:3)</PresentationFormat>
  <Paragraphs>65</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Andre Heavy SF</vt:lpstr>
      <vt:lpstr>Calibri</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dc:creator>
  <cp:lastModifiedBy>av</cp:lastModifiedBy>
  <cp:revision>2</cp:revision>
  <dcterms:created xsi:type="dcterms:W3CDTF">2016-10-26T15:08:36Z</dcterms:created>
  <dcterms:modified xsi:type="dcterms:W3CDTF">2016-10-26T15:19:27Z</dcterms:modified>
</cp:coreProperties>
</file>