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2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2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2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6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8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1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0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5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139A2-1D24-4E83-B04E-5E1C839A05A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D62D0-DC31-419A-A4CB-63AA5EAC7F8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67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-763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785" y="593299"/>
            <a:ext cx="76815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i="1" spc="150" dirty="0">
                <a:ln w="11430"/>
                <a:solidFill>
                  <a:srgbClr val="F8F8F8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dre Heavy SF" panose="020BE200000000000000" pitchFamily="34" charset="0"/>
              </a:rPr>
              <a:t>Lecture by Dr. Bo Kirkwood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1981200"/>
            <a:ext cx="6709290" cy="341632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7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glow rad="139700">
                    <a:srgbClr val="1F497D">
                      <a:lumMod val="40000"/>
                      <a:lumOff val="60000"/>
                      <a:alpha val="40000"/>
                    </a:srgbClr>
                  </a:glow>
                </a:effectLst>
                <a:latin typeface="Andre Heavy SF" panose="020BE200000000000000" pitchFamily="34" charset="0"/>
              </a:rPr>
              <a:t>Evolution</a:t>
            </a:r>
          </a:p>
          <a:p>
            <a:pPr algn="r"/>
            <a:r>
              <a:rPr lang="en-US" sz="7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glow rad="139700">
                    <a:srgbClr val="1F497D">
                      <a:lumMod val="40000"/>
                      <a:lumOff val="60000"/>
                      <a:alpha val="40000"/>
                    </a:srgbClr>
                  </a:glow>
                </a:effectLst>
                <a:latin typeface="Andre Heavy SF" panose="020BE200000000000000" pitchFamily="34" charset="0"/>
              </a:rPr>
              <a:t>Creation</a:t>
            </a:r>
          </a:p>
          <a:p>
            <a:pPr algn="r"/>
            <a:r>
              <a:rPr lang="en-US" sz="7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glow rad="139700">
                    <a:srgbClr val="1F497D">
                      <a:lumMod val="40000"/>
                      <a:lumOff val="60000"/>
                      <a:alpha val="40000"/>
                    </a:srgbClr>
                  </a:glow>
                </a:effectLst>
                <a:latin typeface="Andre Heavy SF" panose="020BE200000000000000" pitchFamily="34" charset="0"/>
              </a:rPr>
              <a:t>Bible Evidences</a:t>
            </a:r>
          </a:p>
        </p:txBody>
      </p:sp>
    </p:spTree>
    <p:extLst>
      <p:ext uri="{BB962C8B-B14F-4D97-AF65-F5344CB8AC3E}">
        <p14:creationId xmlns:p14="http://schemas.microsoft.com/office/powerpoint/2010/main" val="2504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5634" r="3360" b="5033"/>
          <a:stretch/>
        </p:blipFill>
        <p:spPr>
          <a:xfrm>
            <a:off x="277978" y="994866"/>
            <a:ext cx="8558784" cy="49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4300" r="2479" b="5300"/>
          <a:stretch/>
        </p:blipFill>
        <p:spPr>
          <a:xfrm>
            <a:off x="234086" y="921714"/>
            <a:ext cx="8683143" cy="49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9144000" cy="4525963"/>
          </a:xfr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bg2">
                    <a:lumMod val="50000"/>
                  </a:schemeClr>
                </a:solidFill>
              </a:rPr>
              <a:t>The Language of God</a:t>
            </a:r>
          </a:p>
          <a:p>
            <a:pPr marL="0" indent="0" algn="ctr">
              <a:buNone/>
            </a:pPr>
            <a:r>
              <a:rPr lang="en-US" sz="15000" b="1" dirty="0" smtClean="0">
                <a:solidFill>
                  <a:schemeClr val="bg2">
                    <a:lumMod val="50000"/>
                  </a:schemeClr>
                </a:solidFill>
              </a:rPr>
              <a:t>DNA</a:t>
            </a:r>
            <a:endParaRPr lang="en-US" sz="15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096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4800" b="1" dirty="0" smtClean="0"/>
              <a:t>The million dollar question?</a:t>
            </a:r>
          </a:p>
          <a:p>
            <a:pPr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endParaRPr lang="en-US" sz="4800" b="1" dirty="0" smtClean="0"/>
          </a:p>
          <a:p>
            <a:pPr marL="0" indent="0" algn="ctr">
              <a:buNone/>
            </a:pPr>
            <a:r>
              <a:rPr lang="en-US" sz="4800" b="1" dirty="0" smtClean="0"/>
              <a:t>How did these digitally encoded and specifically sequenced instructions in DNA arise?</a:t>
            </a:r>
            <a:endParaRPr lang="en-US" sz="4800" b="1" dirty="0"/>
          </a:p>
        </p:txBody>
      </p:sp>
      <p:pic>
        <p:nvPicPr>
          <p:cNvPr id="39938" name="Picture 2" descr="http://b-i.forbesimg.com/peterhigh/files/2013/10/million-dollar-bi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143750" cy="3019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1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Complexity of DNA is found nowhere else in nature.</a:t>
            </a:r>
          </a:p>
          <a:p>
            <a:pPr marL="0" indent="0">
              <a:buNone/>
            </a:pPr>
            <a:endParaRPr lang="en-US" sz="4000" b="1" dirty="0" smtClean="0"/>
          </a:p>
          <a:p>
            <a:pPr marL="0" indent="0">
              <a:buNone/>
            </a:pPr>
            <a:r>
              <a:rPr lang="en-US" sz="4000" b="1" dirty="0" smtClean="0"/>
              <a:t>DNA must come from chance, law-like forces (necessity) or a combination of both per evolutionary doctrine.</a:t>
            </a:r>
          </a:p>
          <a:p>
            <a:pPr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4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Chance cannot “cause” anything and to use it as an explanation is to defer to ignorance!</a:t>
            </a:r>
          </a:p>
        </p:txBody>
      </p:sp>
    </p:spTree>
    <p:extLst>
      <p:ext uri="{BB962C8B-B14F-4D97-AF65-F5344CB8AC3E}">
        <p14:creationId xmlns:p14="http://schemas.microsoft.com/office/powerpoint/2010/main" val="39242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smtClean="0"/>
              <a:t>The odds of a sequence of 6,000 characters is roughly the same as any other sequence of 6,000 characters but getting a pattern from order is an entirely different thing.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5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755" y="533400"/>
            <a:ext cx="8839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“</a:t>
            </a:r>
            <a:r>
              <a:rPr lang="en-US" sz="4000" b="1" dirty="0">
                <a:solidFill>
                  <a:prstClr val="white"/>
                </a:solidFill>
              </a:rPr>
              <a:t>Four score and seven years ago” and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“</a:t>
            </a:r>
            <a:r>
              <a:rPr lang="en-US" sz="4000" b="1" dirty="0" err="1">
                <a:solidFill>
                  <a:prstClr val="white"/>
                </a:solidFill>
              </a:rPr>
              <a:t>neney</a:t>
            </a:r>
            <a:r>
              <a:rPr lang="en-US" sz="4000" b="1" dirty="0">
                <a:solidFill>
                  <a:prstClr val="white"/>
                </a:solidFill>
              </a:rPr>
              <a:t> taw </a:t>
            </a:r>
            <a:r>
              <a:rPr lang="en-US" sz="4000" b="1" dirty="0" err="1">
                <a:solidFill>
                  <a:prstClr val="white"/>
                </a:solidFill>
              </a:rPr>
              <a:t>jill.gnmek.hdx</a:t>
            </a:r>
            <a:r>
              <a:rPr lang="en-US" sz="4000" b="1" dirty="0">
                <a:solidFill>
                  <a:prstClr val="white"/>
                </a:solidFill>
              </a:rPr>
              <a:t> _,”</a:t>
            </a:r>
          </a:p>
          <a:p>
            <a:pPr algn="r"/>
            <a:endParaRPr lang="en-US" sz="4000" b="1" dirty="0">
              <a:solidFill>
                <a:prstClr val="white"/>
              </a:solidFill>
            </a:endParaRPr>
          </a:p>
          <a:p>
            <a:r>
              <a:rPr lang="en-US" sz="4000" b="1" dirty="0">
                <a:solidFill>
                  <a:prstClr val="white"/>
                </a:solidFill>
              </a:rPr>
              <a:t>same likelihood and both contain information (Shannon information); one has meaning and the latter not.  </a:t>
            </a:r>
          </a:p>
          <a:p>
            <a:endParaRPr lang="en-US" sz="4000" b="1" dirty="0">
              <a:solidFill>
                <a:prstClr val="white"/>
              </a:solidFill>
            </a:endParaRPr>
          </a:p>
          <a:p>
            <a:r>
              <a:rPr lang="en-US" sz="4000" b="1" dirty="0">
                <a:solidFill>
                  <a:prstClr val="white"/>
                </a:solidFill>
              </a:rPr>
              <a:t>One suggests something other than chance and the other does not</a:t>
            </a:r>
            <a:r>
              <a:rPr lang="en-US" sz="3200" b="1" dirty="0">
                <a:solidFill>
                  <a:prstClr val="white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48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8243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8311" y="1048972"/>
            <a:ext cx="472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Sir Fred Hoyle, </a:t>
            </a:r>
          </a:p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in 1983, placed </a:t>
            </a:r>
          </a:p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the odds of a </a:t>
            </a:r>
          </a:p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single one-celled </a:t>
            </a:r>
          </a:p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organism occurring </a:t>
            </a:r>
          </a:p>
          <a:p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by chance at 10</a:t>
            </a:r>
            <a:r>
              <a:rPr lang="en-US" sz="4400" b="1" baseline="30000" dirty="0">
                <a:solidFill>
                  <a:srgbClr val="1F497D">
                    <a:lumMod val="50000"/>
                  </a:srgbClr>
                </a:solidFill>
              </a:rPr>
              <a:t>40,000</a:t>
            </a:r>
            <a:r>
              <a:rPr lang="en-US" sz="4400" b="1" dirty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0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19200"/>
            <a:ext cx="8305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</a:rPr>
              <a:t>Probability of achieving a functional sequence of amino acids is “exceedingly small”, 1 in 10</a:t>
            </a:r>
            <a:r>
              <a:rPr lang="en-US" sz="4000" b="1" baseline="30000" dirty="0">
                <a:solidFill>
                  <a:prstClr val="white"/>
                </a:solidFill>
              </a:rPr>
              <a:t>63</a:t>
            </a:r>
            <a:r>
              <a:rPr lang="en-US" sz="4000" b="1" dirty="0">
                <a:solidFill>
                  <a:prstClr val="white"/>
                </a:solidFill>
              </a:rPr>
              <a:t> (keep in mind there are only 10</a:t>
            </a:r>
            <a:r>
              <a:rPr lang="en-US" sz="4000" b="1" baseline="30000" dirty="0">
                <a:solidFill>
                  <a:prstClr val="white"/>
                </a:solidFill>
              </a:rPr>
              <a:t>69</a:t>
            </a:r>
            <a:r>
              <a:rPr lang="en-US" sz="4000" b="1" dirty="0">
                <a:solidFill>
                  <a:prstClr val="white"/>
                </a:solidFill>
              </a:rPr>
              <a:t> atoms in our galaxy).</a:t>
            </a:r>
          </a:p>
          <a:p>
            <a:endParaRPr lang="en-US" sz="3600" b="1" dirty="0">
              <a:solidFill>
                <a:prstClr val="white"/>
              </a:solidFill>
            </a:endParaRPr>
          </a:p>
          <a:p>
            <a:pPr algn="r"/>
            <a:r>
              <a:rPr lang="en-US" sz="3600" b="1" dirty="0">
                <a:solidFill>
                  <a:prstClr val="white"/>
                </a:solidFill>
              </a:rPr>
              <a:t>Robert Saver of MIT</a:t>
            </a:r>
          </a:p>
        </p:txBody>
      </p:sp>
    </p:spTree>
    <p:extLst>
      <p:ext uri="{BB962C8B-B14F-4D97-AF65-F5344CB8AC3E}">
        <p14:creationId xmlns:p14="http://schemas.microsoft.com/office/powerpoint/2010/main" val="34612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1" y="1600200"/>
            <a:ext cx="8778240" cy="4937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200" y="609600"/>
            <a:ext cx="8610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Dark Half BTN" panose="020F0604060107070206" pitchFamily="34" charset="0"/>
              </a:rPr>
              <a:t>Throw  away 					</a:t>
            </a:r>
            <a:r>
              <a:rPr lang="en-US" sz="14000" dirty="0">
                <a:solidFill>
                  <a:srgbClr val="FF0000"/>
                </a:solidFill>
                <a:latin typeface="Dark Half BTN" panose="020F0604060107070206" pitchFamily="34" charset="0"/>
              </a:rPr>
              <a:t>logic!</a:t>
            </a:r>
          </a:p>
        </p:txBody>
      </p:sp>
    </p:spTree>
    <p:extLst>
      <p:ext uri="{BB962C8B-B14F-4D97-AF65-F5344CB8AC3E}">
        <p14:creationId xmlns:p14="http://schemas.microsoft.com/office/powerpoint/2010/main" val="21622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381000"/>
            <a:ext cx="8305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prstClr val="white"/>
                </a:solidFill>
              </a:rPr>
              <a:t>Premise 1:</a:t>
            </a:r>
            <a:r>
              <a:rPr lang="en-US" sz="3600" b="1" dirty="0">
                <a:solidFill>
                  <a:prstClr val="white"/>
                </a:solidFill>
              </a:rPr>
              <a:t> Life has occurred.  </a:t>
            </a:r>
            <a:r>
              <a:rPr lang="en-US" sz="3600" b="1" u="sng" dirty="0">
                <a:solidFill>
                  <a:prstClr val="white"/>
                </a:solidFill>
              </a:rPr>
              <a:t>Premise 2:</a:t>
            </a:r>
            <a:r>
              <a:rPr lang="en-US" sz="3600" b="1" dirty="0">
                <a:solidFill>
                  <a:prstClr val="white"/>
                </a:solidFill>
              </a:rPr>
              <a:t> Life is specified.  </a:t>
            </a:r>
            <a:r>
              <a:rPr lang="en-US" sz="3600" b="1" u="sng" dirty="0">
                <a:solidFill>
                  <a:prstClr val="white"/>
                </a:solidFill>
              </a:rPr>
              <a:t>Premise 3:</a:t>
            </a:r>
            <a:r>
              <a:rPr lang="en-US" sz="3600" b="1" dirty="0">
                <a:solidFill>
                  <a:prstClr val="white"/>
                </a:solidFill>
              </a:rPr>
              <a:t> If life is due to chance, life has a small probability. </a:t>
            </a:r>
            <a:r>
              <a:rPr lang="en-US" sz="3600" b="1" u="sng" dirty="0">
                <a:solidFill>
                  <a:prstClr val="white"/>
                </a:solidFill>
              </a:rPr>
              <a:t>Premise 4:</a:t>
            </a:r>
            <a:r>
              <a:rPr lang="en-US" sz="3600" b="1" dirty="0">
                <a:solidFill>
                  <a:prstClr val="white"/>
                </a:solidFill>
              </a:rPr>
              <a:t> Specific events of small probability do not occur by chance. </a:t>
            </a:r>
            <a:r>
              <a:rPr lang="en-US" sz="3600" b="1" u="sng" dirty="0">
                <a:solidFill>
                  <a:prstClr val="white"/>
                </a:solidFill>
              </a:rPr>
              <a:t>Premise 5:</a:t>
            </a:r>
            <a:r>
              <a:rPr lang="en-US" sz="3600" b="1" dirty="0">
                <a:solidFill>
                  <a:prstClr val="white"/>
                </a:solidFill>
              </a:rPr>
              <a:t> Life is not due to a regularity (regularities are natural laws like gravity). </a:t>
            </a:r>
            <a:r>
              <a:rPr lang="en-US" sz="3600" b="1" u="sng" dirty="0">
                <a:solidFill>
                  <a:prstClr val="white"/>
                </a:solidFill>
              </a:rPr>
              <a:t>Premise 6:</a:t>
            </a:r>
            <a:r>
              <a:rPr lang="en-US" sz="3600" b="1" dirty="0">
                <a:solidFill>
                  <a:prstClr val="white"/>
                </a:solidFill>
              </a:rPr>
              <a:t> Life is either due to regularity, chance, or design. Conclusion: Life is due to design. </a:t>
            </a:r>
          </a:p>
          <a:p>
            <a:pPr algn="r"/>
            <a:r>
              <a:rPr lang="en-US" sz="3600" dirty="0" err="1">
                <a:solidFill>
                  <a:prstClr val="white"/>
                </a:solidFill>
              </a:rPr>
              <a:t>Dembski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199" y="748474"/>
            <a:ext cx="10439400" cy="5550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31369"/>
            <a:ext cx="7239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</a:rPr>
              <a:t>How then can some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scientists still hold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to this molecule-to-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man evolutionary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theory?  Most would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say it simply does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not matter!  </a:t>
            </a:r>
          </a:p>
          <a:p>
            <a:endParaRPr lang="en-US" sz="4000" b="1" dirty="0">
              <a:solidFill>
                <a:prstClr val="white"/>
              </a:solidFill>
            </a:endParaRPr>
          </a:p>
          <a:p>
            <a:r>
              <a:rPr lang="en-US" sz="4000" b="1" dirty="0">
                <a:solidFill>
                  <a:prstClr val="white"/>
                </a:solidFill>
              </a:rPr>
              <a:t>“Anthropic Principle”</a:t>
            </a:r>
          </a:p>
        </p:txBody>
      </p:sp>
    </p:spTree>
    <p:extLst>
      <p:ext uri="{BB962C8B-B14F-4D97-AF65-F5344CB8AC3E}">
        <p14:creationId xmlns:p14="http://schemas.microsoft.com/office/powerpoint/2010/main" val="19026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88045"/>
            <a:ext cx="10519459" cy="58819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69829"/>
            <a:ext cx="7010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prstClr val="white"/>
              </a:solidFill>
            </a:endParaRPr>
          </a:p>
          <a:p>
            <a:r>
              <a:rPr lang="en-US" sz="4000" b="1" i="1" dirty="0">
                <a:solidFill>
                  <a:prstClr val="white"/>
                </a:solidFill>
              </a:rPr>
              <a:t>Glorious accident </a:t>
            </a:r>
          </a:p>
          <a:p>
            <a:r>
              <a:rPr lang="en-US" sz="4000" b="1" i="1" dirty="0">
                <a:solidFill>
                  <a:prstClr val="white"/>
                </a:solidFill>
              </a:rPr>
              <a:t>which required 60 </a:t>
            </a:r>
          </a:p>
          <a:p>
            <a:r>
              <a:rPr lang="en-US" sz="4000" b="1" i="1" dirty="0">
                <a:solidFill>
                  <a:prstClr val="white"/>
                </a:solidFill>
              </a:rPr>
              <a:t>trillion contingent </a:t>
            </a:r>
          </a:p>
          <a:p>
            <a:r>
              <a:rPr lang="en-US" sz="4000" b="1" i="1" dirty="0">
                <a:solidFill>
                  <a:prstClr val="white"/>
                </a:solidFill>
              </a:rPr>
              <a:t>events. </a:t>
            </a:r>
          </a:p>
          <a:p>
            <a:endParaRPr lang="en-US" sz="4000" b="1" dirty="0">
              <a:solidFill>
                <a:prstClr val="white"/>
              </a:solidFill>
            </a:endParaRPr>
          </a:p>
          <a:p>
            <a:endParaRPr lang="en-US" sz="4000" b="1" dirty="0">
              <a:solidFill>
                <a:prstClr val="white"/>
              </a:solidFill>
            </a:endParaRPr>
          </a:p>
          <a:p>
            <a:r>
              <a:rPr lang="en-US" sz="4000" b="1" dirty="0">
                <a:solidFill>
                  <a:prstClr val="white"/>
                </a:solidFill>
              </a:rPr>
              <a:t>     Stephen J. Gould</a:t>
            </a:r>
          </a:p>
        </p:txBody>
      </p:sp>
    </p:spTree>
    <p:extLst>
      <p:ext uri="{BB962C8B-B14F-4D97-AF65-F5344CB8AC3E}">
        <p14:creationId xmlns:p14="http://schemas.microsoft.com/office/powerpoint/2010/main" val="20197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422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600200"/>
            <a:ext cx="4724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</a:rPr>
              <a:t>Francis Collins </a:t>
            </a:r>
            <a:r>
              <a:rPr lang="en-US" sz="4000" b="1" dirty="0">
                <a:solidFill>
                  <a:prstClr val="white"/>
                </a:solidFill>
              </a:rPr>
              <a:t>points to several “surprises” found </a:t>
            </a:r>
          </a:p>
          <a:p>
            <a:r>
              <a:rPr lang="en-US" sz="4000" b="1" dirty="0">
                <a:solidFill>
                  <a:prstClr val="white"/>
                </a:solidFill>
              </a:rPr>
              <a:t>in our genome.</a:t>
            </a:r>
          </a:p>
        </p:txBody>
      </p:sp>
    </p:spTree>
    <p:extLst>
      <p:ext uri="{BB962C8B-B14F-4D97-AF65-F5344CB8AC3E}">
        <p14:creationId xmlns:p14="http://schemas.microsoft.com/office/powerpoint/2010/main" val="20819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828800"/>
            <a:ext cx="762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First, how little of the genome is used to code for protein,  only 1.5% of our DNA, which represents 20 to 25,000 genes.</a:t>
            </a:r>
          </a:p>
        </p:txBody>
      </p:sp>
    </p:spTree>
    <p:extLst>
      <p:ext uri="{BB962C8B-B14F-4D97-AF65-F5344CB8AC3E}">
        <p14:creationId xmlns:p14="http://schemas.microsoft.com/office/powerpoint/2010/main" val="38408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9511" y="160020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</a:rPr>
              <a:t>Second surprise was the number of genes in humans  similar to other basic organisms.</a:t>
            </a:r>
          </a:p>
        </p:txBody>
      </p:sp>
    </p:spTree>
    <p:extLst>
      <p:ext uri="{BB962C8B-B14F-4D97-AF65-F5344CB8AC3E}">
        <p14:creationId xmlns:p14="http://schemas.microsoft.com/office/powerpoint/2010/main" val="7555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-21908"/>
            <a:ext cx="12230947" cy="68799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1" y="76200"/>
            <a:ext cx="8382000" cy="2133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3504"/>
            <a:ext cx="8077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Humans and chimps are identical by 96%, even though humans have 23 paired chromosomes and chimps 24.</a:t>
            </a:r>
          </a:p>
        </p:txBody>
      </p:sp>
    </p:spTree>
    <p:extLst>
      <p:ext uri="{BB962C8B-B14F-4D97-AF65-F5344CB8AC3E}">
        <p14:creationId xmlns:p14="http://schemas.microsoft.com/office/powerpoint/2010/main" val="20220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Are there valid answers to these surprises in the genome?</a:t>
            </a:r>
          </a:p>
        </p:txBody>
      </p:sp>
    </p:spTree>
    <p:extLst>
      <p:ext uri="{BB962C8B-B14F-4D97-AF65-F5344CB8AC3E}">
        <p14:creationId xmlns:p14="http://schemas.microsoft.com/office/powerpoint/2010/main" val="27572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20240"/>
            <a:ext cx="8778240" cy="49377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 smtClean="0"/>
              <a:t>Then the Lord God formed man of dust from the ground, and breathed into his nostrils the breath of life; and man became a living being.</a:t>
            </a:r>
          </a:p>
          <a:p>
            <a:pPr marL="0" indent="0">
              <a:buNone/>
            </a:pPr>
            <a:r>
              <a:rPr lang="en-US" sz="4000" dirty="0" smtClean="0"/>
              <a:t>		                               	       Gen. 2:7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2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950" y="0"/>
            <a:ext cx="12198889" cy="68618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But non protein </a:t>
            </a:r>
          </a:p>
          <a:p>
            <a:pPr marL="0" indent="0">
              <a:buNone/>
            </a:pPr>
            <a:r>
              <a:rPr lang="en-US" sz="4000" b="1" dirty="0" smtClean="0"/>
              <a:t>producing DNA </a:t>
            </a:r>
          </a:p>
          <a:p>
            <a:pPr marL="0" indent="0">
              <a:buNone/>
            </a:pPr>
            <a:r>
              <a:rPr lang="en-US" sz="4000" b="1" dirty="0" smtClean="0"/>
              <a:t>perform many, </a:t>
            </a:r>
          </a:p>
          <a:p>
            <a:pPr marL="0" indent="0">
              <a:buNone/>
            </a:pPr>
            <a:r>
              <a:rPr lang="en-US" sz="4000" b="1" dirty="0" smtClean="0"/>
              <a:t>many functions.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086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8095" y="1371600"/>
            <a:ext cx="3886200" cy="548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/>
              <a:t>There is </a:t>
            </a:r>
          </a:p>
          <a:p>
            <a:pPr marL="0" indent="0" algn="ctr">
              <a:buNone/>
            </a:pPr>
            <a:r>
              <a:rPr lang="en-US" sz="7200" b="1" dirty="0" smtClean="0"/>
              <a:t>NO JUNK DNA!</a:t>
            </a:r>
            <a:endParaRPr lang="en-US" sz="7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17"/>
            <a:ext cx="5181600" cy="69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7200" b="1" dirty="0" smtClean="0"/>
              <a:t>HOMOLOGY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9512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620000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3505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b="1" dirty="0" smtClean="0"/>
              <a:t>So what about mutations?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7327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524000"/>
            <a:ext cx="723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white"/>
                </a:solidFill>
              </a:rPr>
              <a:t>For evolution to occur minor or slight mutations in DNA will not work.  Large scale change in DNA destroys the organism! </a:t>
            </a:r>
          </a:p>
        </p:txBody>
      </p:sp>
    </p:spTree>
    <p:extLst>
      <p:ext uri="{BB962C8B-B14F-4D97-AF65-F5344CB8AC3E}">
        <p14:creationId xmlns:p14="http://schemas.microsoft.com/office/powerpoint/2010/main" val="21173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2296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Chimps and humans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do have similar DNA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but even a 4% difference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is huge.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4451" y="152400"/>
            <a:ext cx="11568854" cy="65074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2157" y="1295400"/>
            <a:ext cx="5300093" cy="4135986"/>
            <a:chOff x="3471747" y="986749"/>
            <a:chExt cx="3782362" cy="2951606"/>
          </a:xfrm>
        </p:grpSpPr>
        <p:sp>
          <p:nvSpPr>
            <p:cNvPr id="5" name="Rectangle 4"/>
            <p:cNvSpPr/>
            <p:nvPr/>
          </p:nvSpPr>
          <p:spPr>
            <a:xfrm>
              <a:off x="3471747" y="986749"/>
              <a:ext cx="2531830" cy="1251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prstClr val="white"/>
                  </a:solidFill>
                </a:rPr>
                <a:t>“Haldane’s </a:t>
              </a:r>
            </a:p>
            <a:p>
              <a:r>
                <a:rPr lang="en-US" sz="5400" b="1" dirty="0">
                  <a:solidFill>
                    <a:prstClr val="white"/>
                  </a:solidFill>
                </a:rPr>
                <a:t>  Dilemma”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61150" y="3477107"/>
              <a:ext cx="2292959" cy="461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prstClr val="white"/>
                  </a:solidFill>
                </a:rPr>
                <a:t>J. B. S. Haldane</a:t>
              </a:r>
              <a:endParaRPr lang="en-US" sz="3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295400"/>
            <a:ext cx="769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prstClr val="white"/>
                </a:solidFill>
              </a:rPr>
              <a:t>Per evolutionists, 40 million total separate mutation events  separate humans and chimps. Haldane calculated an average mutation rate of 10</a:t>
            </a:r>
            <a:r>
              <a:rPr lang="en-US" sz="4000" b="1" baseline="30000" dirty="0">
                <a:solidFill>
                  <a:prstClr val="white"/>
                </a:solidFill>
              </a:rPr>
              <a:t>6</a:t>
            </a:r>
            <a:r>
              <a:rPr lang="en-US" sz="4000" b="1" dirty="0">
                <a:solidFill>
                  <a:prstClr val="white"/>
                </a:solidFill>
              </a:rPr>
              <a:t> -- population size of one million, a number compatible with evolutionists. </a:t>
            </a:r>
          </a:p>
        </p:txBody>
      </p:sp>
    </p:spTree>
    <p:extLst>
      <p:ext uri="{BB962C8B-B14F-4D97-AF65-F5344CB8AC3E}">
        <p14:creationId xmlns:p14="http://schemas.microsoft.com/office/powerpoint/2010/main" val="7239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3716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Given evolutionary timescales, this implies 150,000,000,000 forerunners to modern men! </a:t>
            </a:r>
          </a:p>
        </p:txBody>
      </p:sp>
    </p:spTree>
    <p:extLst>
      <p:ext uri="{BB962C8B-B14F-4D97-AF65-F5344CB8AC3E}">
        <p14:creationId xmlns:p14="http://schemas.microsoft.com/office/powerpoint/2010/main" val="17628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6" y="-1066800"/>
            <a:ext cx="14224000" cy="8001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/>
              <a:t>Where are the fossils?</a:t>
            </a:r>
          </a:p>
          <a:p>
            <a:pPr marL="0" indent="0" algn="ctr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2119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8197"/>
            <a:ext cx="9140283" cy="52098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 smtClean="0"/>
              <a:t>DNA discovered in 1953, </a:t>
            </a:r>
          </a:p>
          <a:p>
            <a:pPr marL="0" indent="0">
              <a:buNone/>
            </a:pPr>
            <a:r>
              <a:rPr lang="en-US" sz="5400" b="1" dirty="0" smtClean="0"/>
              <a:t>the human </a:t>
            </a:r>
          </a:p>
          <a:p>
            <a:pPr marL="0" indent="0">
              <a:buNone/>
            </a:pPr>
            <a:r>
              <a:rPr lang="en-US" sz="5400" b="1" dirty="0" smtClean="0"/>
              <a:t>genome </a:t>
            </a:r>
          </a:p>
          <a:p>
            <a:pPr marL="0" indent="0">
              <a:buNone/>
            </a:pPr>
            <a:r>
              <a:rPr lang="en-US" sz="5400" b="1" dirty="0" smtClean="0"/>
              <a:t>decoded </a:t>
            </a:r>
          </a:p>
          <a:p>
            <a:pPr marL="0" indent="0">
              <a:buNone/>
            </a:pPr>
            <a:r>
              <a:rPr lang="en-US" sz="5400" b="1" dirty="0" smtClean="0"/>
              <a:t>in 2003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339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52400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i="1" dirty="0" smtClean="0"/>
              <a:t>Then God said, “Let us make man in Our own image…”</a:t>
            </a:r>
            <a:r>
              <a:rPr lang="en-US" sz="4000" b="1" dirty="0" smtClean="0"/>
              <a:t>	</a:t>
            </a:r>
          </a:p>
          <a:p>
            <a:pPr marL="0" indent="0">
              <a:buNone/>
            </a:pPr>
            <a:r>
              <a:rPr lang="en-US" sz="4000" b="1" dirty="0" smtClean="0"/>
              <a:t>					     </a:t>
            </a:r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 smtClean="0"/>
              <a:t>			Gen. 1:26</a:t>
            </a:r>
            <a:r>
              <a:rPr lang="en-US" sz="4000" dirty="0" smtClean="0"/>
              <a:t>	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000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Death Blow to Evolution:</a:t>
            </a:r>
          </a:p>
          <a:p>
            <a:pPr marL="0" indent="0" algn="ctr">
              <a:buNone/>
            </a:pPr>
            <a:r>
              <a:rPr lang="en-US" sz="8800" b="1" dirty="0" err="1" smtClean="0"/>
              <a:t>Epi</a:t>
            </a:r>
            <a:r>
              <a:rPr lang="en-US" sz="8800" b="1" dirty="0" smtClean="0"/>
              <a:t> Genetics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2695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9200" y="838200"/>
            <a:ext cx="7086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</a:rPr>
              <a:t>DNA does not by itself direct how individual proteins are assembled into larger systems such as cell type, tissues, organs, and body plan.</a:t>
            </a:r>
          </a:p>
        </p:txBody>
      </p:sp>
    </p:spTree>
    <p:extLst>
      <p:ext uri="{BB962C8B-B14F-4D97-AF65-F5344CB8AC3E}">
        <p14:creationId xmlns:p14="http://schemas.microsoft.com/office/powerpoint/2010/main" val="33450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756" y="0"/>
            <a:ext cx="8458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Example: microtubules make up the cytoskeleton that generate from each other, not DNA.  </a:t>
            </a:r>
            <a:r>
              <a:rPr lang="en-US" sz="4400" b="1" dirty="0" err="1">
                <a:solidFill>
                  <a:prstClr val="white"/>
                </a:solidFill>
              </a:rPr>
              <a:t>Histones</a:t>
            </a:r>
            <a:r>
              <a:rPr lang="en-US" sz="4400" b="1" dirty="0">
                <a:solidFill>
                  <a:prstClr val="white"/>
                </a:solidFill>
              </a:rPr>
              <a:t>, are involved in the sequencing of protein (regulates storage and activation of DNA). </a:t>
            </a:r>
            <a:r>
              <a:rPr lang="en-US" sz="4400" b="1" dirty="0" err="1">
                <a:solidFill>
                  <a:prstClr val="white"/>
                </a:solidFill>
              </a:rPr>
              <a:t>Centrosomes</a:t>
            </a:r>
            <a:r>
              <a:rPr lang="en-US" sz="4400" b="1" dirty="0">
                <a:solidFill>
                  <a:prstClr val="white"/>
                </a:solidFill>
              </a:rPr>
              <a:t> from the mother egg, form poles and replicate themselves but have no DNA. Ion channels and…</a:t>
            </a:r>
          </a:p>
        </p:txBody>
      </p:sp>
    </p:spTree>
    <p:extLst>
      <p:ext uri="{BB962C8B-B14F-4D97-AF65-F5344CB8AC3E}">
        <p14:creationId xmlns:p14="http://schemas.microsoft.com/office/powerpoint/2010/main" val="15519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990600"/>
            <a:ext cx="838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…electromagnetic fields have significant morphologic effects (not derived from DNA). The sugar code, influence embryonic development and protein patterns and are transmitted directly from parent to daughter membranes. </a:t>
            </a:r>
          </a:p>
        </p:txBody>
      </p:sp>
    </p:spTree>
    <p:extLst>
      <p:ext uri="{BB962C8B-B14F-4D97-AF65-F5344CB8AC3E}">
        <p14:creationId xmlns:p14="http://schemas.microsoft.com/office/powerpoint/2010/main" val="31424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3276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/>
              <a:t>Epigenetic structures are not amenable to  mutations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3210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84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/>
              <a:t>DNA, genetics and the genome offer no more proof for evolution than homology did in the past or the fossil record now.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624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4400" dirty="0" smtClean="0"/>
              <a:t>It is very presumptuous to say evolution is a fact when it is impossible to determine how even a single functioning protein could have occurred naturally.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675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540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28600"/>
            <a:ext cx="5943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i="1" u="sng" dirty="0" smtClean="0"/>
              <a:t>The Case for Design</a:t>
            </a:r>
            <a:r>
              <a:rPr lang="en-US" sz="4200" b="1" i="1" dirty="0" smtClean="0"/>
              <a:t> restores western thought to the possibility that human life may have a purpose or sign to ___ beyond temporary material utility.</a:t>
            </a:r>
            <a:r>
              <a:rPr lang="en-US" sz="4200" i="1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5791200"/>
            <a:ext cx="4267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Stephen Mayer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20240"/>
            <a:ext cx="8778240" cy="49377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8392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900" b="1" i="1" dirty="0" smtClean="0"/>
              <a:t>The conclusion, when all has been heard, is: fear God and keep His commandments, because this applies to every person.  For God will bring every act to judgment, everything which is hidden, whether it is good or evil.</a:t>
            </a:r>
          </a:p>
          <a:p>
            <a:pPr marL="0" indent="0">
              <a:buNone/>
            </a:pPr>
            <a:r>
              <a:rPr lang="en-US" sz="4000" dirty="0" smtClean="0"/>
              <a:t>				  	    </a:t>
            </a:r>
          </a:p>
          <a:p>
            <a:pPr marL="0" indent="0">
              <a:buNone/>
            </a:pPr>
            <a:r>
              <a:rPr lang="en-US" sz="4000" dirty="0" smtClean="0"/>
              <a:t>		    </a:t>
            </a:r>
            <a:r>
              <a:rPr lang="en-US" sz="4000" dirty="0" err="1" smtClean="0"/>
              <a:t>Ecc</a:t>
            </a:r>
            <a:r>
              <a:rPr lang="en-US" sz="4000" dirty="0" smtClean="0"/>
              <a:t>. 12:13-14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2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bs.org/wgbh/nova/assets/img/before-watson-crick/image-01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585"/>
            <a:ext cx="9168162" cy="7406477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962400"/>
            <a:ext cx="8077200" cy="2209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James Watson and Francis Crick</a:t>
            </a:r>
          </a:p>
          <a:p>
            <a:pPr marL="0" indent="0" algn="ctr">
              <a:buNone/>
            </a:pPr>
            <a:r>
              <a:rPr lang="en-US" sz="4000" b="1" dirty="0" smtClean="0"/>
              <a:t> “discovered” the structure of </a:t>
            </a:r>
          </a:p>
          <a:p>
            <a:pPr marL="0" indent="0" algn="ctr">
              <a:buNone/>
            </a:pPr>
            <a:r>
              <a:rPr lang="en-US" sz="4000" b="1" dirty="0" smtClean="0"/>
              <a:t>DNA in 1953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530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873</Words>
  <Application>Microsoft Office PowerPoint</Application>
  <PresentationFormat>On-screen Show (4:3)</PresentationFormat>
  <Paragraphs>105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Andre Heavy SF</vt:lpstr>
      <vt:lpstr>Dark Half BTN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</dc:creator>
  <cp:lastModifiedBy>av</cp:lastModifiedBy>
  <cp:revision>2</cp:revision>
  <dcterms:created xsi:type="dcterms:W3CDTF">2016-10-26T15:03:05Z</dcterms:created>
  <dcterms:modified xsi:type="dcterms:W3CDTF">2016-10-26T15:19:53Z</dcterms:modified>
</cp:coreProperties>
</file>