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6" d="100"/>
          <a:sy n="116" d="100"/>
        </p:scale>
        <p:origin x="14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BE69B3-9DC8-4D5F-A50C-F6F1A132D033}" type="datetimeFigureOut">
              <a:rPr lang="en-US" smtClean="0">
                <a:solidFill>
                  <a:prstClr val="white">
                    <a:tint val="75000"/>
                  </a:prstClr>
                </a:solidFill>
              </a:rPr>
              <a:pPr/>
              <a:t>10/26/2016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101A7A2-9CC6-4585-BEAE-982890B1811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9461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BE69B3-9DC8-4D5F-A50C-F6F1A132D033}" type="datetimeFigureOut">
              <a:rPr lang="en-US" smtClean="0">
                <a:solidFill>
                  <a:prstClr val="white">
                    <a:tint val="75000"/>
                  </a:prstClr>
                </a:solidFill>
              </a:rPr>
              <a:pPr/>
              <a:t>10/26/2016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101A7A2-9CC6-4585-BEAE-982890B1811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1086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BE69B3-9DC8-4D5F-A50C-F6F1A132D033}" type="datetimeFigureOut">
              <a:rPr lang="en-US" smtClean="0">
                <a:solidFill>
                  <a:prstClr val="white">
                    <a:tint val="75000"/>
                  </a:prstClr>
                </a:solidFill>
              </a:rPr>
              <a:pPr/>
              <a:t>10/26/2016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101A7A2-9CC6-4585-BEAE-982890B1811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0250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BE69B3-9DC8-4D5F-A50C-F6F1A132D033}" type="datetimeFigureOut">
              <a:rPr lang="en-US" smtClean="0">
                <a:solidFill>
                  <a:prstClr val="white">
                    <a:tint val="75000"/>
                  </a:prstClr>
                </a:solidFill>
              </a:rPr>
              <a:pPr/>
              <a:t>10/26/2016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101A7A2-9CC6-4585-BEAE-982890B1811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1867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BE69B3-9DC8-4D5F-A50C-F6F1A132D033}" type="datetimeFigureOut">
              <a:rPr lang="en-US" smtClean="0">
                <a:solidFill>
                  <a:prstClr val="white">
                    <a:tint val="75000"/>
                  </a:prstClr>
                </a:solidFill>
              </a:rPr>
              <a:pPr/>
              <a:t>10/26/2016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101A7A2-9CC6-4585-BEAE-982890B1811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13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BE69B3-9DC8-4D5F-A50C-F6F1A132D033}" type="datetimeFigureOut">
              <a:rPr lang="en-US" smtClean="0">
                <a:solidFill>
                  <a:prstClr val="white">
                    <a:tint val="75000"/>
                  </a:prstClr>
                </a:solidFill>
              </a:rPr>
              <a:pPr/>
              <a:t>10/26/2016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101A7A2-9CC6-4585-BEAE-982890B1811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7777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BE69B3-9DC8-4D5F-A50C-F6F1A132D033}" type="datetimeFigureOut">
              <a:rPr lang="en-US" smtClean="0">
                <a:solidFill>
                  <a:prstClr val="white">
                    <a:tint val="75000"/>
                  </a:prstClr>
                </a:solidFill>
              </a:rPr>
              <a:pPr/>
              <a:t>10/26/2016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101A7A2-9CC6-4585-BEAE-982890B1811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9082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BE69B3-9DC8-4D5F-A50C-F6F1A132D033}" type="datetimeFigureOut">
              <a:rPr lang="en-US" smtClean="0">
                <a:solidFill>
                  <a:prstClr val="white">
                    <a:tint val="75000"/>
                  </a:prstClr>
                </a:solidFill>
              </a:rPr>
              <a:pPr/>
              <a:t>10/26/2016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101A7A2-9CC6-4585-BEAE-982890B1811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2662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E69B3-9DC8-4D5F-A50C-F6F1A132D033}" type="datetimeFigureOut">
              <a:rPr lang="en-US" smtClean="0">
                <a:solidFill>
                  <a:prstClr val="white">
                    <a:tint val="75000"/>
                  </a:prstClr>
                </a:solidFill>
              </a:rPr>
              <a:pPr/>
              <a:t>10/26/2016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101A7A2-9CC6-4585-BEAE-982890B1811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61994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BE69B3-9DC8-4D5F-A50C-F6F1A132D033}" type="datetimeFigureOut">
              <a:rPr lang="en-US" smtClean="0">
                <a:solidFill>
                  <a:prstClr val="white">
                    <a:tint val="75000"/>
                  </a:prstClr>
                </a:solidFill>
              </a:rPr>
              <a:pPr/>
              <a:t>10/26/2016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101A7A2-9CC6-4585-BEAE-982890B1811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2737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BE69B3-9DC8-4D5F-A50C-F6F1A132D033}" type="datetimeFigureOut">
              <a:rPr lang="en-US" smtClean="0">
                <a:solidFill>
                  <a:prstClr val="white">
                    <a:tint val="75000"/>
                  </a:prstClr>
                </a:solidFill>
              </a:rPr>
              <a:pPr/>
              <a:t>10/26/2016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101A7A2-9CC6-4585-BEAE-982890B1811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76678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E69B3-9DC8-4D5F-A50C-F6F1A132D033}" type="datetimeFigureOut">
              <a:rPr lang="en-US" smtClean="0">
                <a:solidFill>
                  <a:prstClr val="white">
                    <a:tint val="75000"/>
                  </a:prstClr>
                </a:solidFill>
              </a:rPr>
              <a:pPr/>
              <a:t>10/26/2016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1A7A2-9CC6-4585-BEAE-982890B1811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6163782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397" r="-7633"/>
          <a:stretch/>
        </p:blipFill>
        <p:spPr>
          <a:xfrm>
            <a:off x="0" y="0"/>
            <a:ext cx="9906000" cy="6858000"/>
          </a:xfrm>
          <a:prstGeom prst="rect">
            <a:avLst/>
          </a:prstGeom>
        </p:spPr>
      </p:pic>
      <p:sp>
        <p:nvSpPr>
          <p:cNvPr id="4" name="Rectangle 3"/>
          <p:cNvSpPr/>
          <p:nvPr/>
        </p:nvSpPr>
        <p:spPr>
          <a:xfrm>
            <a:off x="764785" y="593299"/>
            <a:ext cx="7681590" cy="830997"/>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800" b="1" i="1" spc="150" dirty="0">
                <a:ln w="11430"/>
                <a:solidFill>
                  <a:srgbClr val="F8F8F8"/>
                </a:solidFill>
                <a:effectLst>
                  <a:glow rad="228600">
                    <a:srgbClr val="4F81BD">
                      <a:satMod val="175000"/>
                      <a:alpha val="40000"/>
                    </a:srgbClr>
                  </a:glow>
                  <a:outerShdw blurRad="25400" algn="tl" rotWithShape="0">
                    <a:srgbClr val="000000">
                      <a:alpha val="43000"/>
                    </a:srgbClr>
                  </a:outerShdw>
                </a:effectLst>
                <a:latin typeface="Andre Heavy SF" panose="020BE200000000000000" pitchFamily="34" charset="0"/>
              </a:rPr>
              <a:t>Lecture by Dr. Bo Kirkwood</a:t>
            </a:r>
          </a:p>
        </p:txBody>
      </p:sp>
      <p:sp>
        <p:nvSpPr>
          <p:cNvPr id="7" name="Rectangle 6"/>
          <p:cNvSpPr/>
          <p:nvPr/>
        </p:nvSpPr>
        <p:spPr>
          <a:xfrm>
            <a:off x="2133600" y="1828800"/>
            <a:ext cx="6709290" cy="3416320"/>
          </a:xfrm>
          <a:prstGeom prst="rect">
            <a:avLst/>
          </a:prstGeom>
          <a:noFill/>
          <a:effectLst/>
          <a:scene3d>
            <a:camera prst="orthographicFront"/>
            <a:lightRig rig="threePt" dir="t"/>
          </a:scene3d>
          <a:sp3d>
            <a:bevelT/>
          </a:sp3d>
        </p:spPr>
        <p:txBody>
          <a:bodyPr wrap="square" lIns="91440" tIns="45720" rIns="91440" bIns="45720">
            <a:spAutoFit/>
          </a:bodyPr>
          <a:lstStyle/>
          <a:p>
            <a:pPr algn="r"/>
            <a:r>
              <a:rPr lang="en-US" sz="7200" b="1" spc="300" dirty="0">
                <a:ln w="11430" cmpd="sng">
                  <a:solidFill>
                    <a:srgbClr val="4F81BD">
                      <a:tint val="10000"/>
                    </a:srgbClr>
                  </a:solidFill>
                  <a:prstDash val="solid"/>
                  <a:miter lim="800000"/>
                </a:ln>
                <a:solidFill>
                  <a:srgbClr val="C0504D">
                    <a:lumMod val="20000"/>
                    <a:lumOff val="80000"/>
                  </a:srgbClr>
                </a:solidFill>
                <a:effectLst>
                  <a:glow rad="139700">
                    <a:srgbClr val="1F497D">
                      <a:lumMod val="40000"/>
                      <a:lumOff val="60000"/>
                      <a:alpha val="40000"/>
                    </a:srgbClr>
                  </a:glow>
                </a:effectLst>
                <a:latin typeface="Andre Heavy SF" panose="020BE200000000000000" pitchFamily="34" charset="0"/>
              </a:rPr>
              <a:t>Evolution</a:t>
            </a:r>
          </a:p>
          <a:p>
            <a:pPr algn="r"/>
            <a:r>
              <a:rPr lang="en-US" sz="7200" b="1" spc="300" dirty="0">
                <a:ln w="11430" cmpd="sng">
                  <a:solidFill>
                    <a:srgbClr val="4F81BD">
                      <a:tint val="10000"/>
                    </a:srgbClr>
                  </a:solidFill>
                  <a:prstDash val="solid"/>
                  <a:miter lim="800000"/>
                </a:ln>
                <a:solidFill>
                  <a:srgbClr val="C0504D">
                    <a:lumMod val="20000"/>
                    <a:lumOff val="80000"/>
                  </a:srgbClr>
                </a:solidFill>
                <a:effectLst>
                  <a:glow rad="139700">
                    <a:srgbClr val="1F497D">
                      <a:lumMod val="40000"/>
                      <a:lumOff val="60000"/>
                      <a:alpha val="40000"/>
                    </a:srgbClr>
                  </a:glow>
                </a:effectLst>
                <a:latin typeface="Andre Heavy SF" panose="020BE200000000000000" pitchFamily="34" charset="0"/>
              </a:rPr>
              <a:t>Creation</a:t>
            </a:r>
          </a:p>
          <a:p>
            <a:pPr algn="r"/>
            <a:r>
              <a:rPr lang="en-US" sz="7200" b="1" spc="300" dirty="0">
                <a:ln w="11430" cmpd="sng">
                  <a:solidFill>
                    <a:srgbClr val="4F81BD">
                      <a:tint val="10000"/>
                    </a:srgbClr>
                  </a:solidFill>
                  <a:prstDash val="solid"/>
                  <a:miter lim="800000"/>
                </a:ln>
                <a:solidFill>
                  <a:srgbClr val="C0504D">
                    <a:lumMod val="20000"/>
                    <a:lumOff val="80000"/>
                  </a:srgbClr>
                </a:solidFill>
                <a:effectLst>
                  <a:glow rad="139700">
                    <a:srgbClr val="1F497D">
                      <a:lumMod val="40000"/>
                      <a:lumOff val="60000"/>
                      <a:alpha val="40000"/>
                    </a:srgbClr>
                  </a:glow>
                </a:effectLst>
                <a:latin typeface="Andre Heavy SF" panose="020BE200000000000000" pitchFamily="34" charset="0"/>
              </a:rPr>
              <a:t>Bible Evidences</a:t>
            </a:r>
          </a:p>
        </p:txBody>
      </p:sp>
    </p:spTree>
    <p:extLst>
      <p:ext uri="{BB962C8B-B14F-4D97-AF65-F5344CB8AC3E}">
        <p14:creationId xmlns:p14="http://schemas.microsoft.com/office/powerpoint/2010/main" val="1498914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24957"/>
          <a:stretch/>
        </p:blipFill>
        <p:spPr>
          <a:xfrm>
            <a:off x="-5255" y="0"/>
            <a:ext cx="9149256" cy="6858000"/>
          </a:xfrm>
          <a:prstGeom prst="rect">
            <a:avLst/>
          </a:prstGeom>
        </p:spPr>
      </p:pic>
      <p:sp>
        <p:nvSpPr>
          <p:cNvPr id="4" name="Content Placeholder 2"/>
          <p:cNvSpPr>
            <a:spLocks noGrp="1"/>
          </p:cNvSpPr>
          <p:nvPr>
            <p:ph idx="1"/>
          </p:nvPr>
        </p:nvSpPr>
        <p:spPr>
          <a:xfrm>
            <a:off x="4419600" y="762000"/>
            <a:ext cx="4800600" cy="3981450"/>
          </a:xfrm>
        </p:spPr>
        <p:txBody>
          <a:bodyPr>
            <a:noAutofit/>
          </a:bodyPr>
          <a:lstStyle/>
          <a:p>
            <a:pPr algn="ctr">
              <a:buNone/>
            </a:pPr>
            <a:r>
              <a:rPr lang="en-US" sz="4400" b="1" i="1" dirty="0" smtClean="0"/>
              <a:t>On The Origin </a:t>
            </a:r>
          </a:p>
          <a:p>
            <a:pPr algn="ctr">
              <a:buNone/>
            </a:pPr>
            <a:r>
              <a:rPr lang="en-US" sz="4400" b="1" i="1" dirty="0" smtClean="0"/>
              <a:t>of Species: </a:t>
            </a:r>
          </a:p>
          <a:p>
            <a:pPr algn="ctr">
              <a:buNone/>
            </a:pPr>
            <a:r>
              <a:rPr lang="en-US" sz="4400" b="1" i="1" dirty="0" smtClean="0"/>
              <a:t>By Means of </a:t>
            </a:r>
          </a:p>
          <a:p>
            <a:pPr algn="ctr">
              <a:buNone/>
            </a:pPr>
            <a:r>
              <a:rPr lang="en-US" sz="4400" b="1" i="1" dirty="0" smtClean="0"/>
              <a:t>Natural Selection</a:t>
            </a:r>
          </a:p>
          <a:p>
            <a:pPr>
              <a:buNone/>
            </a:pPr>
            <a:endParaRPr lang="en-US" sz="4000" dirty="0"/>
          </a:p>
        </p:txBody>
      </p:sp>
      <p:sp>
        <p:nvSpPr>
          <p:cNvPr id="5" name="TextBox 4"/>
          <p:cNvSpPr txBox="1"/>
          <p:nvPr/>
        </p:nvSpPr>
        <p:spPr>
          <a:xfrm>
            <a:off x="4953000" y="5715000"/>
            <a:ext cx="3733800" cy="646331"/>
          </a:xfrm>
          <a:prstGeom prst="rect">
            <a:avLst/>
          </a:prstGeom>
          <a:noFill/>
        </p:spPr>
        <p:txBody>
          <a:bodyPr wrap="square" rtlCol="0">
            <a:spAutoFit/>
          </a:bodyPr>
          <a:lstStyle/>
          <a:p>
            <a:pPr algn="ctr"/>
            <a:r>
              <a:rPr lang="en-US" sz="3600" b="1" dirty="0">
                <a:solidFill>
                  <a:prstClr val="white"/>
                </a:solidFill>
              </a:rPr>
              <a:t>By Charles Darwin</a:t>
            </a:r>
          </a:p>
        </p:txBody>
      </p:sp>
    </p:spTree>
    <p:extLst>
      <p:ext uri="{BB962C8B-B14F-4D97-AF65-F5344CB8AC3E}">
        <p14:creationId xmlns:p14="http://schemas.microsoft.com/office/powerpoint/2010/main" val="1042321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8" y="1295400"/>
            <a:ext cx="9144000" cy="4419600"/>
          </a:xfrm>
        </p:spPr>
        <p:txBody>
          <a:bodyPr>
            <a:noAutofit/>
          </a:bodyPr>
          <a:lstStyle/>
          <a:p>
            <a:pPr marL="0" indent="0" algn="ctr">
              <a:buNone/>
            </a:pPr>
            <a:r>
              <a:rPr 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Natural selection</a:t>
            </a:r>
          </a:p>
          <a:p>
            <a:pPr marL="0" indent="0" algn="ctr">
              <a:buNone/>
            </a:pPr>
            <a:r>
              <a:rPr 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Survival of the fittest</a:t>
            </a:r>
          </a:p>
          <a:p>
            <a:pPr marL="0" indent="0" algn="ctr">
              <a:buNone/>
            </a:pPr>
            <a:r>
              <a:rPr 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Gradualism</a:t>
            </a:r>
            <a:endParaRPr lang="en-US" sz="7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116417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371600"/>
            <a:ext cx="8610600" cy="3354765"/>
          </a:xfrm>
          <a:prstGeom prst="rect">
            <a:avLst/>
          </a:prstGeom>
          <a:noFill/>
        </p:spPr>
        <p:txBody>
          <a:bodyPr wrap="square" rtlCol="0">
            <a:spAutoFit/>
          </a:bodyPr>
          <a:lstStyle/>
          <a:p>
            <a:pPr algn="ctr"/>
            <a:r>
              <a:rPr lang="en-US" sz="72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“Special Theory”</a:t>
            </a:r>
          </a:p>
          <a:p>
            <a:pPr algn="just"/>
            <a:endParaRPr lang="en-US" sz="4400" b="1" dirty="0">
              <a:solidFill>
                <a:prstClr val="white"/>
              </a:solidFill>
            </a:endParaRPr>
          </a:p>
          <a:p>
            <a:r>
              <a:rPr lang="en-US" sz="4800" b="1" dirty="0">
                <a:solidFill>
                  <a:prstClr val="white"/>
                </a:solidFill>
              </a:rPr>
              <a:t>New Species arise in nature by the agency of natural selection.</a:t>
            </a:r>
          </a:p>
        </p:txBody>
      </p:sp>
    </p:spTree>
    <p:extLst>
      <p:ext uri="{BB962C8B-B14F-4D97-AF65-F5344CB8AC3E}">
        <p14:creationId xmlns:p14="http://schemas.microsoft.com/office/powerpoint/2010/main" val="2036147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295400"/>
            <a:ext cx="7696200" cy="3354765"/>
          </a:xfrm>
          <a:prstGeom prst="rect">
            <a:avLst/>
          </a:prstGeom>
          <a:noFill/>
        </p:spPr>
        <p:txBody>
          <a:bodyPr wrap="square" rtlCol="0">
            <a:spAutoFit/>
          </a:bodyPr>
          <a:lstStyle/>
          <a:p>
            <a:pPr algn="ctr"/>
            <a:r>
              <a:rPr lang="en-US" sz="72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“General Theory”</a:t>
            </a:r>
          </a:p>
          <a:p>
            <a:pPr algn="just"/>
            <a:endParaRPr lang="en-US" sz="4400" dirty="0">
              <a:solidFill>
                <a:prstClr val="white"/>
              </a:solidFill>
            </a:endParaRPr>
          </a:p>
          <a:p>
            <a:pPr algn="ctr"/>
            <a:r>
              <a:rPr lang="en-US" sz="4800" b="1" dirty="0">
                <a:solidFill>
                  <a:prstClr val="white"/>
                </a:solidFill>
              </a:rPr>
              <a:t>Applies the “special theory” for the appearance of life.</a:t>
            </a:r>
          </a:p>
        </p:txBody>
      </p:sp>
    </p:spTree>
    <p:extLst>
      <p:ext uri="{BB962C8B-B14F-4D97-AF65-F5344CB8AC3E}">
        <p14:creationId xmlns:p14="http://schemas.microsoft.com/office/powerpoint/2010/main" val="1036989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wner\Pictures\bo bobbie.JPG"/>
          <p:cNvPicPr>
            <a:picLocks noChangeAspect="1" noChangeArrowheads="1"/>
          </p:cNvPicPr>
          <p:nvPr/>
        </p:nvPicPr>
        <p:blipFill>
          <a:blip r:embed="rId2" cstate="print"/>
          <a:srcRect/>
          <a:stretch>
            <a:fillRect/>
          </a:stretch>
        </p:blipFill>
        <p:spPr bwMode="auto">
          <a:xfrm rot="5400000">
            <a:off x="-247650" y="1352550"/>
            <a:ext cx="5334000" cy="4000500"/>
          </a:xfrm>
          <a:prstGeom prst="rect">
            <a:avLst/>
          </a:prstGeom>
          <a:noFill/>
        </p:spPr>
      </p:pic>
      <p:pic>
        <p:nvPicPr>
          <p:cNvPr id="5" name="Picture 4" descr="C:\Users\Owner\Pictures\callie.JPG"/>
          <p:cNvPicPr>
            <a:picLocks noChangeAspect="1" noChangeArrowheads="1"/>
          </p:cNvPicPr>
          <p:nvPr/>
        </p:nvPicPr>
        <p:blipFill>
          <a:blip r:embed="rId3" cstate="print"/>
          <a:srcRect/>
          <a:stretch>
            <a:fillRect/>
          </a:stretch>
        </p:blipFill>
        <p:spPr bwMode="auto">
          <a:xfrm rot="5400000">
            <a:off x="4057650" y="1352550"/>
            <a:ext cx="5334000" cy="4000500"/>
          </a:xfrm>
          <a:prstGeom prst="rect">
            <a:avLst/>
          </a:prstGeom>
          <a:noFill/>
        </p:spPr>
      </p:pic>
    </p:spTree>
    <p:extLst>
      <p:ext uri="{BB962C8B-B14F-4D97-AF65-F5344CB8AC3E}">
        <p14:creationId xmlns:p14="http://schemas.microsoft.com/office/powerpoint/2010/main" val="2879032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4049"/>
            <a:ext cx="9144802" cy="5143951"/>
          </a:xfrm>
          <a:prstGeom prst="rect">
            <a:avLst/>
          </a:prstGeom>
        </p:spPr>
      </p:pic>
      <p:sp>
        <p:nvSpPr>
          <p:cNvPr id="3" name="Content Placeholder 2"/>
          <p:cNvSpPr>
            <a:spLocks noGrp="1"/>
          </p:cNvSpPr>
          <p:nvPr>
            <p:ph idx="1"/>
          </p:nvPr>
        </p:nvSpPr>
        <p:spPr>
          <a:xfrm>
            <a:off x="533400" y="228600"/>
            <a:ext cx="8229600" cy="1485449"/>
          </a:xfrm>
        </p:spPr>
        <p:txBody>
          <a:bodyPr>
            <a:normAutofit/>
          </a:bodyPr>
          <a:lstStyle/>
          <a:p>
            <a:pPr marL="0" indent="0" algn="ctr">
              <a:buNone/>
            </a:pPr>
            <a:r>
              <a:rPr lang="en-US" sz="72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Pentadactyl</a:t>
            </a:r>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Pattern</a:t>
            </a:r>
            <a:endParaRPr lang="en-US" sz="7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419207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Autofit/>
          </a:bodyPr>
          <a:lstStyle/>
          <a:p>
            <a:pPr marL="0" indent="0">
              <a:spcBef>
                <a:spcPts val="0"/>
              </a:spcBef>
              <a:buNone/>
            </a:pPr>
            <a:r>
              <a:rPr lang="en-US" sz="4000" b="1" dirty="0" smtClean="0"/>
              <a:t>“What can be more curious than that the hand of a man, formed for grasping, that of a mole for digging, the leg of the horse, the paddle of the porpoise, and the wing of the bat, should all be constructed on the same pattern, and should include similar bones, in the same relative positions?”			 </a:t>
            </a:r>
            <a:r>
              <a:rPr lang="en-US" sz="4000" dirty="0" smtClean="0"/>
              <a:t>Charles Darwin,</a:t>
            </a:r>
          </a:p>
          <a:p>
            <a:pPr marL="0" indent="0">
              <a:spcBef>
                <a:spcPts val="0"/>
              </a:spcBef>
              <a:buNone/>
            </a:pPr>
            <a:r>
              <a:rPr lang="en-US" sz="4000" dirty="0"/>
              <a:t>	</a:t>
            </a:r>
            <a:r>
              <a:rPr lang="en-US" sz="4000" dirty="0" smtClean="0"/>
              <a:t>		 </a:t>
            </a:r>
            <a:r>
              <a:rPr lang="en-US" sz="4000" u="sng" dirty="0" smtClean="0"/>
              <a:t>On The Origin of Species</a:t>
            </a:r>
          </a:p>
          <a:p>
            <a:pPr marL="0" indent="0">
              <a:spcBef>
                <a:spcPts val="0"/>
              </a:spcBef>
              <a:buNone/>
            </a:pPr>
            <a:r>
              <a:rPr lang="en-US" sz="4000" dirty="0"/>
              <a:t>	</a:t>
            </a:r>
            <a:r>
              <a:rPr lang="en-US" sz="4000" dirty="0" smtClean="0"/>
              <a:t>			</a:t>
            </a:r>
            <a:endParaRPr lang="en-US" sz="4000" dirty="0"/>
          </a:p>
        </p:txBody>
      </p:sp>
    </p:spTree>
    <p:extLst>
      <p:ext uri="{BB962C8B-B14F-4D97-AF65-F5344CB8AC3E}">
        <p14:creationId xmlns:p14="http://schemas.microsoft.com/office/powerpoint/2010/main" val="3853451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09600"/>
            <a:ext cx="8534400" cy="5386090"/>
          </a:xfrm>
          <a:prstGeom prst="rect">
            <a:avLst/>
          </a:prstGeom>
        </p:spPr>
        <p:txBody>
          <a:bodyPr wrap="square">
            <a:spAutoFit/>
          </a:bodyPr>
          <a:lstStyle/>
          <a:p>
            <a:r>
              <a:rPr lang="en-US" sz="4400" b="1" dirty="0">
                <a:solidFill>
                  <a:prstClr val="white"/>
                </a:solidFill>
              </a:rPr>
              <a:t>The validity of an evolutionary explanation for homology would be strengthened if embryonic development were specified by homologous genes.</a:t>
            </a:r>
          </a:p>
          <a:p>
            <a:endParaRPr lang="en-US" sz="4400" b="1" dirty="0">
              <a:solidFill>
                <a:prstClr val="white"/>
              </a:solidFill>
            </a:endParaRPr>
          </a:p>
          <a:p>
            <a:pPr algn="ctr"/>
            <a:r>
              <a:rPr lang="en-US" sz="8000" b="1" dirty="0">
                <a:solidFill>
                  <a:prstClr val="white"/>
                </a:solidFill>
              </a:rPr>
              <a:t>But they are not!</a:t>
            </a:r>
          </a:p>
        </p:txBody>
      </p:sp>
    </p:spTree>
    <p:extLst>
      <p:ext uri="{BB962C8B-B14F-4D97-AF65-F5344CB8AC3E}">
        <p14:creationId xmlns:p14="http://schemas.microsoft.com/office/powerpoint/2010/main" val="4070725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pPr marL="0" indent="0">
              <a:buNone/>
            </a:pPr>
            <a:r>
              <a:rPr lang="en-US" sz="4000" b="1" i="1" dirty="0" smtClean="0"/>
              <a:t>Homology</a:t>
            </a:r>
            <a:r>
              <a:rPr lang="en-US" sz="4000" i="1" dirty="0" smtClean="0"/>
              <a:t> –</a:t>
            </a:r>
          </a:p>
          <a:p>
            <a:pPr marL="0" indent="0">
              <a:buNone/>
            </a:pPr>
            <a:r>
              <a:rPr lang="en-US" sz="4000" i="1" dirty="0" smtClean="0"/>
              <a:t>likeness in structure between parts of different organisms (as the wing of a bat and the human arm) due to evolutionary differentiation from a corresponding part in a common ancestor.</a:t>
            </a:r>
          </a:p>
          <a:p>
            <a:pPr marL="0" indent="0">
              <a:buNone/>
            </a:pPr>
            <a:r>
              <a:rPr lang="en-US" sz="4000" i="1" dirty="0" smtClean="0"/>
              <a:t>				      Merriam-Webster</a:t>
            </a:r>
            <a:endParaRPr lang="en-US" sz="4000" i="1" dirty="0"/>
          </a:p>
        </p:txBody>
      </p:sp>
    </p:spTree>
    <p:extLst>
      <p:ext uri="{BB962C8B-B14F-4D97-AF65-F5344CB8AC3E}">
        <p14:creationId xmlns:p14="http://schemas.microsoft.com/office/powerpoint/2010/main" val="241954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047"/>
            <a:ext cx="7315200" cy="6851905"/>
          </a:xfrm>
          <a:prstGeom prst="rect">
            <a:avLst/>
          </a:prstGeom>
        </p:spPr>
      </p:pic>
      <p:sp>
        <p:nvSpPr>
          <p:cNvPr id="3" name="Content Placeholder 2"/>
          <p:cNvSpPr>
            <a:spLocks noGrp="1"/>
          </p:cNvSpPr>
          <p:nvPr>
            <p:ph idx="1"/>
          </p:nvPr>
        </p:nvSpPr>
        <p:spPr>
          <a:xfrm>
            <a:off x="457200" y="990600"/>
            <a:ext cx="8229600" cy="4525963"/>
          </a:xfrm>
        </p:spPr>
        <p:txBody>
          <a:bodyPr>
            <a:normAutofit/>
          </a:bodyPr>
          <a:lstStyle/>
          <a:p>
            <a:pPr marL="0" indent="0" algn="ctr">
              <a:buNone/>
            </a:pPr>
            <a:r>
              <a:rPr lang="en-US" sz="4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Circular </a:t>
            </a:r>
          </a:p>
          <a:p>
            <a:pPr marL="0" indent="0" algn="ctr">
              <a:buNone/>
            </a:pPr>
            <a:r>
              <a:rPr lang="en-US" sz="4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Reasoning</a:t>
            </a:r>
          </a:p>
          <a:p>
            <a:pPr marL="0" indent="0" algn="ctr">
              <a:buNone/>
            </a:pPr>
            <a:endParaRPr lang="en-US" sz="4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0" indent="0" algn="ctr">
              <a:buNone/>
            </a:pPr>
            <a:r>
              <a:rPr lang="en-US" sz="4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Homology defines </a:t>
            </a:r>
          </a:p>
          <a:p>
            <a:pPr marL="0" indent="0" algn="ctr">
              <a:buNone/>
            </a:pPr>
            <a:r>
              <a:rPr lang="en-US" sz="4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Evolution</a:t>
            </a:r>
            <a:endParaRPr lang="en-US" sz="4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3726750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4343400"/>
          </a:xfrm>
        </p:spPr>
        <p:txBody>
          <a:bodyPr>
            <a:noAutofit/>
          </a:bodyPr>
          <a:lstStyle/>
          <a:p>
            <a:r>
              <a:rPr lang="en-US" sz="125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EVOLUTION</a:t>
            </a:r>
            <a:r>
              <a:rPr lang="en-US" sz="8000" b="1" dirty="0" smtClean="0"/>
              <a:t/>
            </a:r>
            <a:br>
              <a:rPr lang="en-US" sz="8000" b="1" dirty="0" smtClean="0"/>
            </a:br>
            <a:r>
              <a:rPr lang="en-US" sz="6600" b="1" dirty="0" smtClean="0"/>
              <a:t>Science or Philosophy</a:t>
            </a:r>
            <a:endParaRPr lang="en-US" sz="6600" b="1" dirty="0"/>
          </a:p>
        </p:txBody>
      </p:sp>
    </p:spTree>
    <p:extLst>
      <p:ext uri="{BB962C8B-B14F-4D97-AF65-F5344CB8AC3E}">
        <p14:creationId xmlns:p14="http://schemas.microsoft.com/office/powerpoint/2010/main" val="2445995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33246"/>
            <a:ext cx="8991600" cy="6124754"/>
          </a:xfrm>
          <a:prstGeom prst="rect">
            <a:avLst/>
          </a:prstGeom>
        </p:spPr>
        <p:txBody>
          <a:bodyPr wrap="square">
            <a:spAutoFit/>
          </a:bodyPr>
          <a:lstStyle/>
          <a:p>
            <a:r>
              <a:rPr lang="en-US" sz="3800" b="1" i="1" dirty="0">
                <a:solidFill>
                  <a:prstClr val="white"/>
                </a:solidFill>
              </a:rPr>
              <a:t>By making our explanation into the definition of a condition to be explained, we express not scientific hypothesis but belief. We are so convinced that our explanation is true that we no longer see any need to distinguish it from the situation we are trying to explain.</a:t>
            </a:r>
          </a:p>
          <a:p>
            <a:endParaRPr lang="en-US" sz="3800" dirty="0">
              <a:solidFill>
                <a:prstClr val="white"/>
              </a:solidFill>
            </a:endParaRPr>
          </a:p>
          <a:p>
            <a:r>
              <a:rPr lang="en-US" sz="3800" dirty="0">
                <a:solidFill>
                  <a:prstClr val="white"/>
                </a:solidFill>
              </a:rPr>
              <a:t>		Philosopher Ronald Brady in 1985 </a:t>
            </a:r>
          </a:p>
          <a:p>
            <a:endParaRPr lang="en-US" sz="3800" dirty="0">
              <a:solidFill>
                <a:prstClr val="white"/>
              </a:solidFill>
            </a:endParaRPr>
          </a:p>
        </p:txBody>
      </p:sp>
    </p:spTree>
    <p:extLst>
      <p:ext uri="{BB962C8B-B14F-4D97-AF65-F5344CB8AC3E}">
        <p14:creationId xmlns:p14="http://schemas.microsoft.com/office/powerpoint/2010/main" val="449960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4" y="81038"/>
            <a:ext cx="5067300" cy="6740307"/>
          </a:xfrm>
          <a:prstGeom prst="rect">
            <a:avLst/>
          </a:prstGeom>
        </p:spPr>
        <p:txBody>
          <a:bodyPr wrap="square">
            <a:spAutoFit/>
          </a:bodyPr>
          <a:lstStyle/>
          <a:p>
            <a:pPr algn="ctr"/>
            <a:r>
              <a:rPr lang="en-US" sz="5400" dirty="0">
                <a:solidFill>
                  <a:prstClr val="white"/>
                </a:solidFill>
              </a:rPr>
              <a:t>Berra’s Blunder</a:t>
            </a:r>
          </a:p>
          <a:p>
            <a:pPr algn="ctr"/>
            <a:r>
              <a:rPr lang="en-US" sz="5400" dirty="0">
                <a:solidFill>
                  <a:prstClr val="white"/>
                </a:solidFill>
              </a:rPr>
              <a:t> </a:t>
            </a:r>
          </a:p>
          <a:p>
            <a:pPr algn="ctr"/>
            <a:endParaRPr lang="en-US" sz="5400" dirty="0">
              <a:solidFill>
                <a:prstClr val="white"/>
              </a:solidFill>
            </a:endParaRPr>
          </a:p>
          <a:p>
            <a:pPr algn="ctr"/>
            <a:endParaRPr lang="en-US" sz="5400" dirty="0">
              <a:solidFill>
                <a:prstClr val="white"/>
              </a:solidFill>
            </a:endParaRPr>
          </a:p>
          <a:p>
            <a:pPr algn="ctr"/>
            <a:endParaRPr lang="en-US" sz="5400" dirty="0">
              <a:solidFill>
                <a:prstClr val="white"/>
              </a:solidFill>
            </a:endParaRPr>
          </a:p>
          <a:p>
            <a:pPr algn="ctr"/>
            <a:endParaRPr lang="en-US" sz="5400" dirty="0">
              <a:solidFill>
                <a:prstClr val="white"/>
              </a:solidFill>
            </a:endParaRPr>
          </a:p>
          <a:p>
            <a:pPr algn="ctr"/>
            <a:endParaRPr lang="en-US" sz="5400" dirty="0">
              <a:solidFill>
                <a:prstClr val="white"/>
              </a:solidFill>
            </a:endParaRPr>
          </a:p>
          <a:p>
            <a:pPr algn="ctr"/>
            <a:r>
              <a:rPr lang="en-US" sz="5400" dirty="0">
                <a:solidFill>
                  <a:prstClr val="white"/>
                </a:solidFill>
              </a:rPr>
              <a:t>1990 Tim Berra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098742"/>
            <a:ext cx="3270839" cy="466639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404" y="228600"/>
            <a:ext cx="4184947" cy="6553200"/>
          </a:xfrm>
          <a:prstGeom prst="rect">
            <a:avLst/>
          </a:prstGeom>
        </p:spPr>
      </p:pic>
    </p:spTree>
    <p:extLst>
      <p:ext uri="{BB962C8B-B14F-4D97-AF65-F5344CB8AC3E}">
        <p14:creationId xmlns:p14="http://schemas.microsoft.com/office/powerpoint/2010/main" val="240499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 t="4951" r="316" b="9901"/>
          <a:stretch/>
        </p:blipFill>
        <p:spPr>
          <a:xfrm>
            <a:off x="533400" y="304800"/>
            <a:ext cx="8368364" cy="6553200"/>
          </a:xfrm>
          <a:prstGeom prst="rect">
            <a:avLst/>
          </a:prstGeom>
        </p:spPr>
      </p:pic>
      <p:sp>
        <p:nvSpPr>
          <p:cNvPr id="3" name="Content Placeholder 2"/>
          <p:cNvSpPr>
            <a:spLocks noGrp="1"/>
          </p:cNvSpPr>
          <p:nvPr>
            <p:ph idx="1"/>
          </p:nvPr>
        </p:nvSpPr>
        <p:spPr>
          <a:xfrm>
            <a:off x="152400" y="228600"/>
            <a:ext cx="8991600" cy="1143000"/>
          </a:xfrm>
        </p:spPr>
        <p:txBody>
          <a:bodyPr>
            <a:normAutofit/>
          </a:bodyPr>
          <a:lstStyle/>
          <a:p>
            <a:pPr marL="0" indent="0" algn="ctr">
              <a:buNone/>
            </a:pPr>
            <a:r>
              <a:rPr lang="en-US" sz="4800" b="1" dirty="0" smtClean="0"/>
              <a:t>What about a common designer?</a:t>
            </a:r>
            <a:endParaRPr lang="en-US" sz="4800" b="1" dirty="0"/>
          </a:p>
        </p:txBody>
      </p:sp>
    </p:spTree>
    <p:extLst>
      <p:ext uri="{BB962C8B-B14F-4D97-AF65-F5344CB8AC3E}">
        <p14:creationId xmlns:p14="http://schemas.microsoft.com/office/powerpoint/2010/main" val="1733969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1875" t="15298" r="13125" b="13333"/>
          <a:stretch/>
        </p:blipFill>
        <p:spPr>
          <a:xfrm>
            <a:off x="0" y="1963554"/>
            <a:ext cx="9144000" cy="4894446"/>
          </a:xfrm>
          <a:prstGeom prst="rect">
            <a:avLst/>
          </a:prstGeom>
        </p:spPr>
      </p:pic>
      <p:sp>
        <p:nvSpPr>
          <p:cNvPr id="4" name="Content Placeholder 3"/>
          <p:cNvSpPr>
            <a:spLocks noGrp="1"/>
          </p:cNvSpPr>
          <p:nvPr>
            <p:ph idx="1"/>
          </p:nvPr>
        </p:nvSpPr>
        <p:spPr>
          <a:xfrm>
            <a:off x="0" y="0"/>
            <a:ext cx="9144000" cy="1963554"/>
          </a:xfrm>
        </p:spPr>
        <p:txBody>
          <a:bodyPr>
            <a:noAutofit/>
          </a:bodyPr>
          <a:lstStyle/>
          <a:p>
            <a:pPr marL="0" indent="0" algn="ctr">
              <a:buNone/>
            </a:pPr>
            <a:r>
              <a:rPr lang="en-US" sz="12500" b="1" dirty="0" smtClean="0"/>
              <a:t>KIND</a:t>
            </a:r>
            <a:endParaRPr lang="en-US" sz="12500" b="1" dirty="0"/>
          </a:p>
        </p:txBody>
      </p:sp>
    </p:spTree>
    <p:extLst>
      <p:ext uri="{BB962C8B-B14F-4D97-AF65-F5344CB8AC3E}">
        <p14:creationId xmlns:p14="http://schemas.microsoft.com/office/powerpoint/2010/main" val="2697078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86" y="152400"/>
            <a:ext cx="9144000" cy="6401753"/>
          </a:xfrm>
          <a:prstGeom prst="rect">
            <a:avLst/>
          </a:prstGeom>
          <a:noFill/>
        </p:spPr>
        <p:txBody>
          <a:bodyPr wrap="square" rtlCol="0">
            <a:spAutoFit/>
          </a:bodyPr>
          <a:lstStyle/>
          <a:p>
            <a:pPr algn="ctr"/>
            <a:r>
              <a:rPr lang="en-US" sz="96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IMPORTANT</a:t>
            </a:r>
          </a:p>
          <a:p>
            <a:pPr algn="ctr"/>
            <a:endParaRPr lang="en-US" sz="4400" b="1" dirty="0">
              <a:solidFill>
                <a:prstClr val="white"/>
              </a:solidFill>
            </a:endParaRPr>
          </a:p>
          <a:p>
            <a:pPr algn="ctr"/>
            <a:r>
              <a:rPr lang="en-US" sz="5400" b="1" dirty="0">
                <a:solidFill>
                  <a:prstClr val="white"/>
                </a:solidFill>
              </a:rPr>
              <a:t>Species and kind </a:t>
            </a:r>
          </a:p>
          <a:p>
            <a:pPr algn="ctr"/>
            <a:r>
              <a:rPr lang="en-US" sz="5400" b="1" dirty="0">
                <a:solidFill>
                  <a:prstClr val="white"/>
                </a:solidFill>
              </a:rPr>
              <a:t>are not synonymous</a:t>
            </a:r>
          </a:p>
          <a:p>
            <a:pPr algn="ctr"/>
            <a:endParaRPr lang="en-US" sz="5400" b="1" dirty="0">
              <a:solidFill>
                <a:prstClr val="white"/>
              </a:solidFill>
            </a:endParaRPr>
          </a:p>
          <a:p>
            <a:pPr algn="ctr"/>
            <a:r>
              <a:rPr lang="en-US" sz="5400" b="1" dirty="0">
                <a:solidFill>
                  <a:prstClr val="white"/>
                </a:solidFill>
              </a:rPr>
              <a:t>Species defined by man, </a:t>
            </a:r>
          </a:p>
          <a:p>
            <a:pPr algn="ctr"/>
            <a:r>
              <a:rPr lang="en-US" sz="5400" b="1" dirty="0">
                <a:solidFill>
                  <a:prstClr val="white"/>
                </a:solidFill>
              </a:rPr>
              <a:t>kind defined by God</a:t>
            </a:r>
          </a:p>
        </p:txBody>
      </p:sp>
    </p:spTree>
    <p:extLst>
      <p:ext uri="{BB962C8B-B14F-4D97-AF65-F5344CB8AC3E}">
        <p14:creationId xmlns:p14="http://schemas.microsoft.com/office/powerpoint/2010/main" val="3743937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123950"/>
            <a:ext cx="8371163" cy="4708981"/>
          </a:xfrm>
          <a:prstGeom prst="rect">
            <a:avLst/>
          </a:prstGeom>
        </p:spPr>
        <p:txBody>
          <a:bodyPr wrap="square">
            <a:spAutoFit/>
          </a:bodyPr>
          <a:lstStyle/>
          <a:p>
            <a:pPr algn="ctr"/>
            <a:r>
              <a:rPr lang="en-US" sz="6000" b="1" dirty="0">
                <a:solidFill>
                  <a:prstClr val="white"/>
                </a:solidFill>
              </a:rPr>
              <a:t>Adaptation  = </a:t>
            </a:r>
          </a:p>
          <a:p>
            <a:pPr algn="ctr"/>
            <a:r>
              <a:rPr lang="en-US" sz="6000" b="1" dirty="0">
                <a:solidFill>
                  <a:prstClr val="white"/>
                </a:solidFill>
              </a:rPr>
              <a:t>“</a:t>
            </a:r>
            <a:r>
              <a:rPr lang="en-US" sz="6000" b="1" u="sng" dirty="0">
                <a:solidFill>
                  <a:prstClr val="white"/>
                </a:solidFill>
              </a:rPr>
              <a:t>micro</a:t>
            </a:r>
            <a:r>
              <a:rPr lang="en-US" sz="6000" b="1" dirty="0">
                <a:solidFill>
                  <a:prstClr val="white"/>
                </a:solidFill>
              </a:rPr>
              <a:t>evolution”</a:t>
            </a:r>
          </a:p>
          <a:p>
            <a:pPr algn="ctr"/>
            <a:endParaRPr lang="en-US" sz="6000" b="1" dirty="0">
              <a:solidFill>
                <a:prstClr val="white"/>
              </a:solidFill>
            </a:endParaRPr>
          </a:p>
          <a:p>
            <a:pPr algn="ctr"/>
            <a:r>
              <a:rPr lang="en-US" sz="6000" b="1" dirty="0">
                <a:solidFill>
                  <a:prstClr val="white"/>
                </a:solidFill>
              </a:rPr>
              <a:t>Molecules to man = </a:t>
            </a:r>
          </a:p>
          <a:p>
            <a:pPr algn="ctr"/>
            <a:r>
              <a:rPr lang="en-US" sz="6000" b="1" dirty="0">
                <a:solidFill>
                  <a:prstClr val="white"/>
                </a:solidFill>
              </a:rPr>
              <a:t>“</a:t>
            </a:r>
            <a:r>
              <a:rPr lang="en-US" sz="6000" b="1" u="sng" dirty="0">
                <a:solidFill>
                  <a:prstClr val="white"/>
                </a:solidFill>
              </a:rPr>
              <a:t>macro</a:t>
            </a:r>
            <a:r>
              <a:rPr lang="en-US" sz="6000" b="1" dirty="0">
                <a:solidFill>
                  <a:prstClr val="white"/>
                </a:solidFill>
              </a:rPr>
              <a:t>evolution”</a:t>
            </a:r>
          </a:p>
        </p:txBody>
      </p:sp>
    </p:spTree>
    <p:extLst>
      <p:ext uri="{BB962C8B-B14F-4D97-AF65-F5344CB8AC3E}">
        <p14:creationId xmlns:p14="http://schemas.microsoft.com/office/powerpoint/2010/main" val="569484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5215" y="56147"/>
            <a:ext cx="8991600" cy="6479006"/>
            <a:chOff x="717506" y="-302398"/>
            <a:chExt cx="7711279" cy="5556454"/>
          </a:xfrm>
        </p:grpSpPr>
        <p:pic>
          <p:nvPicPr>
            <p:cNvPr id="6" name="Picture 4" descr="http://benisbigwildcats.wikispaces.com/file/view/Bengal%20Tiger6.jpg/402707650/Bengal%20Tiger6.jpg"/>
            <p:cNvPicPr>
              <a:picLocks noChangeAspect="1" noChangeArrowheads="1"/>
            </p:cNvPicPr>
            <p:nvPr/>
          </p:nvPicPr>
          <p:blipFill rotWithShape="1">
            <a:blip r:embed="rId2" cstate="print"/>
            <a:srcRect r="3288"/>
            <a:stretch/>
          </p:blipFill>
          <p:spPr bwMode="auto">
            <a:xfrm>
              <a:off x="5880986" y="3431232"/>
              <a:ext cx="2410337" cy="1804756"/>
            </a:xfrm>
            <a:prstGeom prst="rect">
              <a:avLst/>
            </a:prstGeom>
            <a:noFill/>
          </p:spPr>
        </p:pic>
        <p:pic>
          <p:nvPicPr>
            <p:cNvPr id="8" name="Picture 2" descr="http://www.universeofsymbolism.com/images/lion-2.jpg"/>
            <p:cNvPicPr>
              <a:picLocks noChangeAspect="1" noChangeArrowheads="1"/>
            </p:cNvPicPr>
            <p:nvPr/>
          </p:nvPicPr>
          <p:blipFill>
            <a:blip r:embed="rId3" cstate="print"/>
            <a:srcRect/>
            <a:stretch>
              <a:fillRect/>
            </a:stretch>
          </p:blipFill>
          <p:spPr bwMode="auto">
            <a:xfrm>
              <a:off x="5880986" y="689411"/>
              <a:ext cx="2410337" cy="2481601"/>
            </a:xfrm>
            <a:prstGeom prst="rect">
              <a:avLst/>
            </a:prstGeom>
            <a:noFill/>
          </p:spPr>
        </p:pic>
        <p:pic>
          <p:nvPicPr>
            <p:cNvPr id="9" name="Picture 4" descr="http://upload.wikimedia.org/wikipedia/commons/c/cf/Linces1.jpg"/>
            <p:cNvPicPr>
              <a:picLocks noChangeAspect="1" noChangeArrowheads="1"/>
            </p:cNvPicPr>
            <p:nvPr/>
          </p:nvPicPr>
          <p:blipFill>
            <a:blip r:embed="rId4" cstate="print"/>
            <a:srcRect/>
            <a:stretch>
              <a:fillRect/>
            </a:stretch>
          </p:blipFill>
          <p:spPr bwMode="auto">
            <a:xfrm>
              <a:off x="3602500" y="689411"/>
              <a:ext cx="1914158" cy="2481601"/>
            </a:xfrm>
            <a:prstGeom prst="rect">
              <a:avLst/>
            </a:prstGeom>
            <a:noFill/>
          </p:spPr>
        </p:pic>
        <p:pic>
          <p:nvPicPr>
            <p:cNvPr id="10" name="Picture 6" descr="http://images.nationalgeographic.com/wpf/media-live/photos/000/005/cache/coyote-glancing_510_600x450.jpg"/>
            <p:cNvPicPr>
              <a:picLocks noChangeAspect="1" noChangeArrowheads="1"/>
            </p:cNvPicPr>
            <p:nvPr/>
          </p:nvPicPr>
          <p:blipFill rotWithShape="1">
            <a:blip r:embed="rId5" cstate="print"/>
            <a:srcRect l="4507" r="5722"/>
            <a:stretch/>
          </p:blipFill>
          <p:spPr bwMode="auto">
            <a:xfrm>
              <a:off x="783701" y="689411"/>
              <a:ext cx="2516668" cy="2481601"/>
            </a:xfrm>
            <a:prstGeom prst="rect">
              <a:avLst/>
            </a:prstGeom>
            <a:noFill/>
          </p:spPr>
        </p:pic>
        <p:sp>
          <p:nvSpPr>
            <p:cNvPr id="11" name="TextBox 10"/>
            <p:cNvSpPr txBox="1"/>
            <p:nvPr/>
          </p:nvSpPr>
          <p:spPr>
            <a:xfrm>
              <a:off x="717506" y="-302398"/>
              <a:ext cx="7711279" cy="791856"/>
            </a:xfrm>
            <a:prstGeom prst="rect">
              <a:avLst/>
            </a:prstGeom>
            <a:noFill/>
          </p:spPr>
          <p:txBody>
            <a:bodyPr wrap="square" rtlCol="0">
              <a:spAutoFit/>
            </a:bodyPr>
            <a:lstStyle/>
            <a:p>
              <a:pPr algn="ctr"/>
              <a:r>
                <a:rPr lang="en-US" sz="5400" b="1" dirty="0">
                  <a:solidFill>
                    <a:prstClr val="white"/>
                  </a:solidFill>
                </a:rPr>
                <a:t>Which is </a:t>
              </a:r>
              <a:r>
                <a:rPr lang="en-US" sz="5400" b="1" u="sng" dirty="0">
                  <a:solidFill>
                    <a:prstClr val="white"/>
                  </a:solidFill>
                </a:rPr>
                <a:t>NOT</a:t>
              </a:r>
              <a:r>
                <a:rPr lang="en-US" sz="5400" b="1" dirty="0">
                  <a:solidFill>
                    <a:prstClr val="white"/>
                  </a:solidFill>
                </a:rPr>
                <a:t> like the others?</a:t>
              </a:r>
            </a:p>
          </p:txBody>
        </p:sp>
        <p:pic>
          <p:nvPicPr>
            <p:cNvPr id="12" name="Picture 2" descr="http://altrapoint.com/wp-content/uploads/2011/11/mega.jpg"/>
            <p:cNvPicPr>
              <a:picLocks noChangeAspect="1" noChangeArrowheads="1"/>
            </p:cNvPicPr>
            <p:nvPr/>
          </p:nvPicPr>
          <p:blipFill>
            <a:blip r:embed="rId6" cstate="print"/>
            <a:srcRect/>
            <a:stretch>
              <a:fillRect/>
            </a:stretch>
          </p:blipFill>
          <p:spPr bwMode="auto">
            <a:xfrm>
              <a:off x="799523" y="3439739"/>
              <a:ext cx="2516668" cy="1814317"/>
            </a:xfrm>
            <a:prstGeom prst="rect">
              <a:avLst/>
            </a:prstGeom>
            <a:noFill/>
          </p:spPr>
        </p:pic>
        <p:pic>
          <p:nvPicPr>
            <p:cNvPr id="13" name="Picture 12" descr="http://www.andrew.cmu.edu/user/cfperron/cats/images/cat7.jpg"/>
            <p:cNvPicPr>
              <a:picLocks noChangeAspect="1" noChangeArrowheads="1"/>
            </p:cNvPicPr>
            <p:nvPr/>
          </p:nvPicPr>
          <p:blipFill>
            <a:blip r:embed="rId7" cstate="print"/>
            <a:srcRect/>
            <a:stretch>
              <a:fillRect/>
            </a:stretch>
          </p:blipFill>
          <p:spPr bwMode="auto">
            <a:xfrm>
              <a:off x="3618321" y="3439739"/>
              <a:ext cx="1914158" cy="1814317"/>
            </a:xfrm>
            <a:prstGeom prst="rect">
              <a:avLst/>
            </a:prstGeom>
            <a:noFill/>
          </p:spPr>
        </p:pic>
      </p:grpSp>
    </p:spTree>
    <p:extLst>
      <p:ext uri="{BB962C8B-B14F-4D97-AF65-F5344CB8AC3E}">
        <p14:creationId xmlns:p14="http://schemas.microsoft.com/office/powerpoint/2010/main" val="3948994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463335"/>
            <a:ext cx="4572000" cy="6001643"/>
          </a:xfrm>
          <a:prstGeom prst="rect">
            <a:avLst/>
          </a:prstGeom>
        </p:spPr>
        <p:txBody>
          <a:bodyPr wrap="square">
            <a:spAutoFit/>
          </a:bodyPr>
          <a:lstStyle/>
          <a:p>
            <a:pPr algn="ctr"/>
            <a:r>
              <a:rPr lang="en-US" sz="4800" b="1" dirty="0">
                <a:solidFill>
                  <a:prstClr val="white"/>
                </a:solidFill>
              </a:rPr>
              <a:t>Ontogeny Recapitulates Phylogeny</a:t>
            </a:r>
          </a:p>
          <a:p>
            <a:pPr algn="ctr"/>
            <a:endParaRPr lang="en-US" sz="4800" b="1" dirty="0">
              <a:solidFill>
                <a:prstClr val="white"/>
              </a:solidFill>
            </a:endParaRPr>
          </a:p>
          <a:p>
            <a:pPr algn="ctr"/>
            <a:r>
              <a:rPr lang="en-US" sz="4800" b="1" dirty="0">
                <a:solidFill>
                  <a:prstClr val="white"/>
                </a:solidFill>
              </a:rPr>
              <a:t>“biogenic law”</a:t>
            </a:r>
          </a:p>
          <a:p>
            <a:pPr algn="ctr"/>
            <a:endParaRPr lang="en-US" sz="4800" b="1" dirty="0">
              <a:solidFill>
                <a:prstClr val="white"/>
              </a:solidFill>
            </a:endParaRPr>
          </a:p>
          <a:p>
            <a:pPr algn="ctr"/>
            <a:r>
              <a:rPr lang="en-US" sz="4800" b="1" dirty="0">
                <a:solidFill>
                  <a:prstClr val="white"/>
                </a:solidFill>
              </a:rPr>
              <a:t>Biologist, Ernst </a:t>
            </a:r>
            <a:r>
              <a:rPr lang="en-US" sz="4800" b="1" dirty="0" err="1">
                <a:solidFill>
                  <a:prstClr val="white"/>
                </a:solidFill>
              </a:rPr>
              <a:t>Haeckle</a:t>
            </a:r>
            <a:endParaRPr lang="en-US" sz="4800" b="1" dirty="0">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6418"/>
            <a:ext cx="4495800" cy="6941151"/>
          </a:xfrm>
          <a:prstGeom prst="rect">
            <a:avLst/>
          </a:prstGeom>
        </p:spPr>
      </p:pic>
    </p:spTree>
    <p:extLst>
      <p:ext uri="{BB962C8B-B14F-4D97-AF65-F5344CB8AC3E}">
        <p14:creationId xmlns:p14="http://schemas.microsoft.com/office/powerpoint/2010/main" val="3583207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3465" y="838200"/>
            <a:ext cx="8610600" cy="4524315"/>
          </a:xfrm>
          <a:prstGeom prst="rect">
            <a:avLst/>
          </a:prstGeom>
        </p:spPr>
        <p:txBody>
          <a:bodyPr wrap="square">
            <a:spAutoFit/>
          </a:bodyPr>
          <a:lstStyle/>
          <a:p>
            <a:pPr algn="ctr"/>
            <a:r>
              <a:rPr lang="en-US" sz="8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“biogenic law”</a:t>
            </a:r>
          </a:p>
          <a:p>
            <a:endParaRPr lang="en-US" sz="4000" dirty="0">
              <a:solidFill>
                <a:prstClr val="white"/>
              </a:solidFill>
            </a:endParaRPr>
          </a:p>
          <a:p>
            <a:r>
              <a:rPr lang="en-US" sz="4000" b="1" i="1" dirty="0">
                <a:solidFill>
                  <a:prstClr val="white"/>
                </a:solidFill>
              </a:rPr>
              <a:t>On its way to birth a human becomes a fish, an amphibian, and so on up the evolutionary ladder.</a:t>
            </a:r>
          </a:p>
          <a:p>
            <a:pPr algn="r"/>
            <a:r>
              <a:rPr lang="en-US" sz="4000" dirty="0">
                <a:solidFill>
                  <a:prstClr val="white"/>
                </a:solidFill>
              </a:rPr>
              <a:t>Ernst </a:t>
            </a:r>
            <a:r>
              <a:rPr lang="en-US" sz="4000" dirty="0" err="1">
                <a:solidFill>
                  <a:prstClr val="white"/>
                </a:solidFill>
              </a:rPr>
              <a:t>Haeckle</a:t>
            </a:r>
            <a:endParaRPr lang="en-US" sz="4000" dirty="0">
              <a:solidFill>
                <a:prstClr val="white"/>
              </a:solidFill>
            </a:endParaRPr>
          </a:p>
        </p:txBody>
      </p:sp>
    </p:spTree>
    <p:extLst>
      <p:ext uri="{BB962C8B-B14F-4D97-AF65-F5344CB8AC3E}">
        <p14:creationId xmlns:p14="http://schemas.microsoft.com/office/powerpoint/2010/main" val="1062383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is &quot;hourglass&quot; pattern of"/>
          <p:cNvPicPr>
            <a:picLocks noChangeAspect="1" noChangeArrowheads="1"/>
          </p:cNvPicPr>
          <p:nvPr/>
        </p:nvPicPr>
        <p:blipFill>
          <a:blip r:embed="rId2" cstate="print"/>
          <a:srcRect/>
          <a:stretch>
            <a:fillRect/>
          </a:stretch>
        </p:blipFill>
        <p:spPr bwMode="auto">
          <a:xfrm>
            <a:off x="-11230" y="1"/>
            <a:ext cx="5802429" cy="6887362"/>
          </a:xfrm>
          <a:prstGeom prst="rect">
            <a:avLst/>
          </a:prstGeom>
          <a:noFill/>
        </p:spPr>
      </p:pic>
      <p:sp>
        <p:nvSpPr>
          <p:cNvPr id="5" name="TextBox 4"/>
          <p:cNvSpPr txBox="1"/>
          <p:nvPr/>
        </p:nvSpPr>
        <p:spPr>
          <a:xfrm>
            <a:off x="5816867" y="1295400"/>
            <a:ext cx="3352800" cy="4524315"/>
          </a:xfrm>
          <a:prstGeom prst="rect">
            <a:avLst/>
          </a:prstGeom>
          <a:noFill/>
        </p:spPr>
        <p:txBody>
          <a:bodyPr wrap="square" rtlCol="0">
            <a:spAutoFit/>
          </a:bodyPr>
          <a:lstStyle/>
          <a:p>
            <a:pPr algn="ctr"/>
            <a:r>
              <a:rPr lang="en-US" sz="3600" b="1" dirty="0">
                <a:solidFill>
                  <a:prstClr val="white"/>
                </a:solidFill>
              </a:rPr>
              <a:t>Developmental Hourglass</a:t>
            </a:r>
          </a:p>
          <a:p>
            <a:endParaRPr lang="en-US" sz="3600" dirty="0">
              <a:solidFill>
                <a:prstClr val="white"/>
              </a:solidFill>
            </a:endParaRPr>
          </a:p>
          <a:p>
            <a:endParaRPr lang="en-US" sz="3600" dirty="0">
              <a:solidFill>
                <a:prstClr val="white"/>
              </a:solidFill>
            </a:endParaRPr>
          </a:p>
          <a:p>
            <a:r>
              <a:rPr lang="en-US" sz="3600" dirty="0">
                <a:solidFill>
                  <a:prstClr val="white"/>
                </a:solidFill>
              </a:rPr>
              <a:t>    </a:t>
            </a:r>
          </a:p>
          <a:p>
            <a:r>
              <a:rPr lang="en-US" sz="3600" dirty="0">
                <a:solidFill>
                  <a:prstClr val="white"/>
                </a:solidFill>
              </a:rPr>
              <a:t>  By </a:t>
            </a:r>
          </a:p>
          <a:p>
            <a:r>
              <a:rPr lang="en-US" sz="3600" dirty="0">
                <a:solidFill>
                  <a:prstClr val="white"/>
                </a:solidFill>
              </a:rPr>
              <a:t>    Rudolph Raff </a:t>
            </a:r>
          </a:p>
          <a:p>
            <a:endParaRPr lang="en-US" sz="3600" b="1" dirty="0">
              <a:solidFill>
                <a:prstClr val="white"/>
              </a:solidFill>
            </a:endParaRPr>
          </a:p>
        </p:txBody>
      </p:sp>
    </p:spTree>
    <p:extLst>
      <p:ext uri="{BB962C8B-B14F-4D97-AF65-F5344CB8AC3E}">
        <p14:creationId xmlns:p14="http://schemas.microsoft.com/office/powerpoint/2010/main" val="580447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638800"/>
          </a:xfrm>
        </p:spPr>
        <p:txBody>
          <a:bodyPr>
            <a:noAutofit/>
          </a:bodyPr>
          <a:lstStyle/>
          <a:p>
            <a:pPr marL="0" indent="0">
              <a:buNone/>
            </a:pPr>
            <a:r>
              <a:rPr lang="en-US" sz="4400" b="1" dirty="0" smtClean="0"/>
              <a:t>Gen. 1: 25-27 --  </a:t>
            </a:r>
          </a:p>
          <a:p>
            <a:pPr marL="0" indent="0">
              <a:buNone/>
            </a:pPr>
            <a:r>
              <a:rPr lang="en-US" sz="3600" b="1" i="1" dirty="0" smtClean="0"/>
              <a:t>(25) And God made the beasts of the earth after their kind, and the cattle after their kind, and everything that creeps on the ground after its kind; and god saw that it was good. </a:t>
            </a:r>
          </a:p>
          <a:p>
            <a:pPr marL="0" indent="0">
              <a:buNone/>
            </a:pPr>
            <a:r>
              <a:rPr lang="en-US" sz="3600" b="1" i="1" dirty="0" smtClean="0"/>
              <a:t>(26</a:t>
            </a:r>
            <a:r>
              <a:rPr lang="en-US" sz="3600" b="1" i="1" smtClean="0"/>
              <a:t>) Then </a:t>
            </a:r>
            <a:r>
              <a:rPr lang="en-US" sz="3600" b="1" i="1" dirty="0" smtClean="0"/>
              <a:t>God said, “Let Us make man in Our image, according to Our likeness; and let them rule over the birds of the sky and over the cattle and over all the earth, and</a:t>
            </a:r>
            <a:endParaRPr lang="en-US" sz="3600" b="1" i="1" dirty="0"/>
          </a:p>
        </p:txBody>
      </p:sp>
    </p:spTree>
    <p:extLst>
      <p:ext uri="{BB962C8B-B14F-4D97-AF65-F5344CB8AC3E}">
        <p14:creationId xmlns:p14="http://schemas.microsoft.com/office/powerpoint/2010/main" val="4233551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577"/>
          <a:stretch/>
        </p:blipFill>
        <p:spPr>
          <a:xfrm>
            <a:off x="0" y="0"/>
            <a:ext cx="9144000" cy="6858000"/>
          </a:xfrm>
          <a:prstGeom prst="rect">
            <a:avLst/>
          </a:prstGeom>
        </p:spPr>
      </p:pic>
    </p:spTree>
    <p:extLst>
      <p:ext uri="{BB962C8B-B14F-4D97-AF65-F5344CB8AC3E}">
        <p14:creationId xmlns:p14="http://schemas.microsoft.com/office/powerpoint/2010/main" val="3963614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8534400" cy="1938992"/>
          </a:xfrm>
          <a:prstGeom prst="rect">
            <a:avLst/>
          </a:prstGeom>
        </p:spPr>
        <p:txBody>
          <a:bodyPr wrap="square">
            <a:spAutoFit/>
          </a:bodyPr>
          <a:lstStyle/>
          <a:p>
            <a:r>
              <a:rPr lang="en-US" sz="4000" b="1" dirty="0">
                <a:solidFill>
                  <a:prstClr val="white"/>
                </a:solidFill>
              </a:rPr>
              <a:t>The  “brachial arches” or “clefts” or “pouches” once proposed as gill slits don’t ever become gills, even in fish!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22901"/>
          <a:stretch/>
        </p:blipFill>
        <p:spPr>
          <a:xfrm>
            <a:off x="0" y="2812503"/>
            <a:ext cx="9067800" cy="4053679"/>
          </a:xfrm>
          <a:prstGeom prst="rect">
            <a:avLst/>
          </a:prstGeom>
        </p:spPr>
      </p:pic>
    </p:spTree>
    <p:extLst>
      <p:ext uri="{BB962C8B-B14F-4D97-AF65-F5344CB8AC3E}">
        <p14:creationId xmlns:p14="http://schemas.microsoft.com/office/powerpoint/2010/main" val="4214637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9074" y="1905000"/>
            <a:ext cx="8534400" cy="2585323"/>
          </a:xfrm>
          <a:prstGeom prst="rect">
            <a:avLst/>
          </a:prstGeom>
        </p:spPr>
        <p:txBody>
          <a:bodyPr wrap="square">
            <a:spAutoFit/>
          </a:bodyPr>
          <a:lstStyle/>
          <a:p>
            <a:pPr algn="ctr"/>
            <a:r>
              <a:rPr lang="en-US" sz="5400" b="1" dirty="0">
                <a:solidFill>
                  <a:prstClr val="white"/>
                </a:solidFill>
              </a:rPr>
              <a:t>There is no evidence of organisms recapitulating their evolutionary history</a:t>
            </a:r>
          </a:p>
        </p:txBody>
      </p:sp>
    </p:spTree>
    <p:extLst>
      <p:ext uri="{BB962C8B-B14F-4D97-AF65-F5344CB8AC3E}">
        <p14:creationId xmlns:p14="http://schemas.microsoft.com/office/powerpoint/2010/main" val="2173291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909"/>
          <a:stretch/>
        </p:blipFill>
        <p:spPr>
          <a:xfrm>
            <a:off x="533400" y="1920240"/>
            <a:ext cx="8610600" cy="4937760"/>
          </a:xfrm>
          <a:prstGeom prst="rect">
            <a:avLst/>
          </a:prstGeom>
        </p:spPr>
      </p:pic>
      <p:sp>
        <p:nvSpPr>
          <p:cNvPr id="3" name="Content Placeholder 2"/>
          <p:cNvSpPr>
            <a:spLocks noGrp="1"/>
          </p:cNvSpPr>
          <p:nvPr>
            <p:ph idx="1"/>
          </p:nvPr>
        </p:nvSpPr>
        <p:spPr>
          <a:xfrm>
            <a:off x="533400" y="304800"/>
            <a:ext cx="8229600" cy="4525963"/>
          </a:xfrm>
        </p:spPr>
        <p:txBody>
          <a:bodyPr>
            <a:noAutofit/>
          </a:bodyPr>
          <a:lstStyle/>
          <a:p>
            <a:pPr marL="0" indent="0">
              <a:buNone/>
            </a:pPr>
            <a:r>
              <a:rPr lang="en-US" sz="4800" b="1" dirty="0" smtClean="0"/>
              <a:t>Darwin’s doubt was based on the lack of fossil evidence.</a:t>
            </a:r>
          </a:p>
          <a:p>
            <a:pPr marL="0" indent="0">
              <a:buNone/>
            </a:pPr>
            <a:r>
              <a:rPr lang="en-US" sz="4000" b="1" dirty="0" smtClean="0"/>
              <a:t>“…the distinctness of specific forms and their not being blended together by innumerable transitional links is a very obvious difficulty.”</a:t>
            </a:r>
          </a:p>
          <a:p>
            <a:pPr marL="0" indent="0">
              <a:buNone/>
            </a:pPr>
            <a:r>
              <a:rPr lang="en-US" sz="4000" dirty="0"/>
              <a:t>	</a:t>
            </a:r>
            <a:r>
              <a:rPr lang="en-US" sz="4000" dirty="0" smtClean="0"/>
              <a:t>		   	           </a:t>
            </a:r>
          </a:p>
          <a:p>
            <a:pPr marL="0" indent="0">
              <a:buNone/>
            </a:pPr>
            <a:r>
              <a:rPr lang="en-US" sz="4000" dirty="0"/>
              <a:t>	</a:t>
            </a:r>
            <a:r>
              <a:rPr lang="en-US" sz="4000" dirty="0" smtClean="0"/>
              <a:t>		Charles Darwin</a:t>
            </a:r>
          </a:p>
        </p:txBody>
      </p:sp>
    </p:spTree>
    <p:extLst>
      <p:ext uri="{BB962C8B-B14F-4D97-AF65-F5344CB8AC3E}">
        <p14:creationId xmlns:p14="http://schemas.microsoft.com/office/powerpoint/2010/main" val="4088839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Autofit/>
          </a:bodyPr>
          <a:lstStyle/>
          <a:p>
            <a:pPr marL="0" indent="0" algn="ctr">
              <a:buNone/>
            </a:pPr>
            <a:r>
              <a:rPr lang="en-US"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Literally </a:t>
            </a:r>
          </a:p>
          <a:p>
            <a:pPr marL="0" indent="0" algn="ctr">
              <a:buNone/>
            </a:pPr>
            <a:r>
              <a:rPr lang="en-US" sz="9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changed the world</a:t>
            </a:r>
            <a:endPar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3255686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78240" cy="4937760"/>
          </a:xfrm>
          <a:prstGeom prst="rect">
            <a:avLst/>
          </a:prstGeom>
        </p:spPr>
      </p:pic>
      <p:sp>
        <p:nvSpPr>
          <p:cNvPr id="4" name="Rectangle 3"/>
          <p:cNvSpPr/>
          <p:nvPr/>
        </p:nvSpPr>
        <p:spPr>
          <a:xfrm>
            <a:off x="381000" y="228600"/>
            <a:ext cx="8534400" cy="6247864"/>
          </a:xfrm>
          <a:prstGeom prst="rect">
            <a:avLst/>
          </a:prstGeom>
        </p:spPr>
        <p:txBody>
          <a:bodyPr wrap="square">
            <a:spAutoFit/>
          </a:bodyPr>
          <a:lstStyle/>
          <a:p>
            <a:pPr algn="just"/>
            <a:r>
              <a:rPr lang="en-US" sz="4000" b="1" i="1" dirty="0">
                <a:solidFill>
                  <a:prstClr val="white"/>
                </a:solidFill>
              </a:rPr>
              <a:t>				… that chance alone </a:t>
            </a:r>
          </a:p>
          <a:p>
            <a:pPr algn="just"/>
            <a:r>
              <a:rPr lang="en-US" sz="4000" b="1" i="1" dirty="0">
                <a:solidFill>
                  <a:prstClr val="white"/>
                </a:solidFill>
              </a:rPr>
              <a:t>				is at the source of </a:t>
            </a:r>
          </a:p>
          <a:p>
            <a:pPr algn="just"/>
            <a:r>
              <a:rPr lang="en-US" sz="4000" b="1" i="1" dirty="0">
                <a:solidFill>
                  <a:prstClr val="white"/>
                </a:solidFill>
              </a:rPr>
              <a:t>				every innovation, </a:t>
            </a:r>
          </a:p>
          <a:p>
            <a:pPr algn="just"/>
            <a:r>
              <a:rPr lang="en-US" sz="4000" b="1" i="1" dirty="0">
                <a:solidFill>
                  <a:prstClr val="white"/>
                </a:solidFill>
              </a:rPr>
              <a:t>				of all creation in </a:t>
            </a:r>
          </a:p>
          <a:p>
            <a:pPr algn="just"/>
            <a:r>
              <a:rPr lang="en-US" sz="4000" b="1" i="1" dirty="0">
                <a:solidFill>
                  <a:prstClr val="white"/>
                </a:solidFill>
              </a:rPr>
              <a:t>				the biosphere. Pure </a:t>
            </a:r>
          </a:p>
          <a:p>
            <a:pPr algn="just"/>
            <a:r>
              <a:rPr lang="en-US" sz="4000" b="1" i="1" dirty="0">
                <a:solidFill>
                  <a:prstClr val="white"/>
                </a:solidFill>
              </a:rPr>
              <a:t>chance, absolutely free but blind, at the very root of the stupendous edifice of evolution.</a:t>
            </a:r>
          </a:p>
          <a:p>
            <a:pPr algn="r"/>
            <a:r>
              <a:rPr lang="en-US" sz="4000" dirty="0">
                <a:solidFill>
                  <a:prstClr val="white"/>
                </a:solidFill>
              </a:rPr>
              <a:t>Darwin proposed, </a:t>
            </a:r>
          </a:p>
          <a:p>
            <a:pPr algn="r"/>
            <a:r>
              <a:rPr lang="en-US" sz="4000" dirty="0">
                <a:solidFill>
                  <a:prstClr val="white"/>
                </a:solidFill>
              </a:rPr>
              <a:t>stated by </a:t>
            </a:r>
            <a:r>
              <a:rPr lang="en-US" sz="4000" dirty="0" err="1">
                <a:solidFill>
                  <a:prstClr val="white"/>
                </a:solidFill>
              </a:rPr>
              <a:t>Jasques</a:t>
            </a:r>
            <a:r>
              <a:rPr lang="en-US" sz="4000" dirty="0">
                <a:solidFill>
                  <a:prstClr val="white"/>
                </a:solidFill>
              </a:rPr>
              <a:t> Monod</a:t>
            </a:r>
          </a:p>
        </p:txBody>
      </p:sp>
    </p:spTree>
    <p:extLst>
      <p:ext uri="{BB962C8B-B14F-4D97-AF65-F5344CB8AC3E}">
        <p14:creationId xmlns:p14="http://schemas.microsoft.com/office/powerpoint/2010/main" val="1377845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2565"/>
          <a:stretch/>
        </p:blipFill>
        <p:spPr>
          <a:xfrm>
            <a:off x="-13252" y="2133601"/>
            <a:ext cx="9144000" cy="4724400"/>
          </a:xfrm>
          <a:prstGeom prst="rect">
            <a:avLst/>
          </a:prstGeom>
        </p:spPr>
      </p:pic>
      <p:sp>
        <p:nvSpPr>
          <p:cNvPr id="3" name="Content Placeholder 2"/>
          <p:cNvSpPr>
            <a:spLocks noGrp="1"/>
          </p:cNvSpPr>
          <p:nvPr>
            <p:ph idx="1"/>
          </p:nvPr>
        </p:nvSpPr>
        <p:spPr>
          <a:xfrm>
            <a:off x="443948" y="152400"/>
            <a:ext cx="8229600" cy="6553201"/>
          </a:xfrm>
        </p:spPr>
        <p:txBody>
          <a:bodyPr>
            <a:normAutofit/>
          </a:bodyPr>
          <a:lstStyle/>
          <a:p>
            <a:pPr marL="0" indent="0">
              <a:buNone/>
            </a:pPr>
            <a:r>
              <a:rPr lang="en-US" sz="4000" b="1" dirty="0" smtClean="0"/>
              <a:t>Darwin made it possible to be an intellectually fulfilled atheist.</a:t>
            </a:r>
          </a:p>
          <a:p>
            <a:pPr marL="0" indent="0">
              <a:buNone/>
            </a:pPr>
            <a:r>
              <a:rPr lang="en-US" sz="4000" dirty="0" smtClean="0"/>
              <a:t>				      </a:t>
            </a:r>
            <a:r>
              <a:rPr lang="en-US" sz="4000" b="1" dirty="0" smtClean="0"/>
              <a:t>Richard Dawkins,</a:t>
            </a:r>
          </a:p>
          <a:p>
            <a:pPr marL="0" indent="0">
              <a:buNone/>
            </a:pPr>
            <a:r>
              <a:rPr lang="en-US" sz="4000" dirty="0">
                <a:solidFill>
                  <a:schemeClr val="bg1"/>
                </a:solidFill>
              </a:rPr>
              <a:t>	</a:t>
            </a:r>
            <a:r>
              <a:rPr lang="en-US" sz="4000" dirty="0" smtClean="0">
                <a:solidFill>
                  <a:schemeClr val="bg1"/>
                </a:solidFill>
              </a:rPr>
              <a:t>		     </a:t>
            </a:r>
            <a:endParaRPr lang="en-US" sz="4000" dirty="0">
              <a:solidFill>
                <a:schemeClr val="bg1"/>
              </a:solidFill>
            </a:endParaRPr>
          </a:p>
          <a:p>
            <a:pPr marL="0" indent="0">
              <a:buNone/>
            </a:pPr>
            <a:r>
              <a:rPr lang="en-US" sz="4000" b="1" i="1" dirty="0" smtClean="0">
                <a:solidFill>
                  <a:schemeClr val="bg1"/>
                </a:solidFill>
              </a:rPr>
              <a:t>		The Blind Watchmaker</a:t>
            </a:r>
            <a:endParaRPr lang="en-US" sz="4000" b="1" i="1" dirty="0">
              <a:solidFill>
                <a:schemeClr val="bg1"/>
              </a:solidFill>
            </a:endParaRPr>
          </a:p>
        </p:txBody>
      </p:sp>
    </p:spTree>
    <p:extLst>
      <p:ext uri="{BB962C8B-B14F-4D97-AF65-F5344CB8AC3E}">
        <p14:creationId xmlns:p14="http://schemas.microsoft.com/office/powerpoint/2010/main" val="1368045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053" y="1920240"/>
            <a:ext cx="8778240" cy="4937760"/>
          </a:xfrm>
          <a:prstGeom prst="rect">
            <a:avLst/>
          </a:prstGeom>
        </p:spPr>
      </p:pic>
      <p:sp>
        <p:nvSpPr>
          <p:cNvPr id="3" name="Content Placeholder 2"/>
          <p:cNvSpPr>
            <a:spLocks noGrp="1"/>
          </p:cNvSpPr>
          <p:nvPr>
            <p:ph idx="1"/>
          </p:nvPr>
        </p:nvSpPr>
        <p:spPr>
          <a:xfrm>
            <a:off x="609600" y="533400"/>
            <a:ext cx="8229600" cy="4525963"/>
          </a:xfrm>
        </p:spPr>
        <p:txBody>
          <a:bodyPr>
            <a:normAutofit fontScale="92500" lnSpcReduction="10000"/>
          </a:bodyPr>
          <a:lstStyle/>
          <a:p>
            <a:pPr marL="0" indent="0">
              <a:buNone/>
            </a:pPr>
            <a:r>
              <a:rPr lang="en-US" sz="5400" b="1" dirty="0" smtClean="0"/>
              <a:t>Michael Denton</a:t>
            </a:r>
          </a:p>
          <a:p>
            <a:pPr marL="0" indent="0">
              <a:buNone/>
            </a:pPr>
            <a:r>
              <a:rPr lang="en-US" sz="3600" b="1" i="1" dirty="0" smtClean="0"/>
              <a:t>Chance and design are antithetical concepts and the decline in religious belief can probably be attributed more to the propagation and advocacy by the intellectual and scientific community of the Darwinian </a:t>
            </a:r>
          </a:p>
          <a:p>
            <a:pPr marL="0" indent="0">
              <a:buNone/>
            </a:pPr>
            <a:r>
              <a:rPr lang="en-US" sz="3600" b="1" i="1" dirty="0" smtClean="0"/>
              <a:t>version of evolution than to </a:t>
            </a:r>
          </a:p>
          <a:p>
            <a:pPr marL="0" indent="0">
              <a:buNone/>
            </a:pPr>
            <a:r>
              <a:rPr lang="en-US" sz="3600" b="1" i="1" dirty="0" smtClean="0"/>
              <a:t>any other single factor.</a:t>
            </a:r>
          </a:p>
          <a:p>
            <a:pPr marL="0" indent="0">
              <a:buNone/>
            </a:pPr>
            <a:endParaRPr lang="en-US" dirty="0"/>
          </a:p>
        </p:txBody>
      </p:sp>
    </p:spTree>
    <p:extLst>
      <p:ext uri="{BB962C8B-B14F-4D97-AF65-F5344CB8AC3E}">
        <p14:creationId xmlns:p14="http://schemas.microsoft.com/office/powerpoint/2010/main" val="14506571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4525963"/>
          </a:xfrm>
        </p:spPr>
        <p:txBody>
          <a:bodyPr>
            <a:normAutofit fontScale="92500" lnSpcReduction="10000"/>
          </a:bodyPr>
          <a:lstStyle/>
          <a:p>
            <a:pPr marL="0" indent="0">
              <a:buNone/>
            </a:pPr>
            <a:r>
              <a:rPr lang="en-US" sz="6000" b="1" dirty="0" smtClean="0"/>
              <a:t>Tonight—</a:t>
            </a:r>
          </a:p>
          <a:p>
            <a:pPr marL="0" indent="0">
              <a:buNone/>
            </a:pPr>
            <a:r>
              <a:rPr lang="en-US" sz="4400" b="1" dirty="0" smtClean="0"/>
              <a:t>		</a:t>
            </a:r>
          </a:p>
          <a:p>
            <a:pPr marL="0" indent="0">
              <a:buNone/>
            </a:pPr>
            <a:r>
              <a:rPr lang="en-US" sz="4400" b="1" dirty="0"/>
              <a:t>	</a:t>
            </a:r>
            <a:r>
              <a:rPr lang="en-US" sz="4400" b="1" dirty="0" smtClean="0"/>
              <a:t>	A powerful argument 			against evolution:</a:t>
            </a:r>
          </a:p>
          <a:p>
            <a:pPr marL="0" indent="0">
              <a:buNone/>
            </a:pPr>
            <a:endParaRPr lang="en-US" sz="4400" b="1" dirty="0" smtClean="0"/>
          </a:p>
          <a:p>
            <a:pPr marL="0" indent="0" algn="ctr">
              <a:buNone/>
            </a:pPr>
            <a:r>
              <a:rPr lang="en-US" sz="6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Irreducible Complexity</a:t>
            </a:r>
          </a:p>
          <a:p>
            <a:pPr marL="0" indent="0">
              <a:buNone/>
            </a:pPr>
            <a:endParaRPr lang="en-US" dirty="0"/>
          </a:p>
        </p:txBody>
      </p:sp>
    </p:spTree>
    <p:extLst>
      <p:ext uri="{BB962C8B-B14F-4D97-AF65-F5344CB8AC3E}">
        <p14:creationId xmlns:p14="http://schemas.microsoft.com/office/powerpoint/2010/main" val="3186998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0" y="1524000"/>
            <a:ext cx="9144000" cy="5143500"/>
          </a:xfrm>
          <a:prstGeom prst="rect">
            <a:avLst/>
          </a:prstGeom>
        </p:spPr>
      </p:pic>
      <p:sp>
        <p:nvSpPr>
          <p:cNvPr id="3" name="Content Placeholder 2"/>
          <p:cNvSpPr>
            <a:spLocks noGrp="1"/>
          </p:cNvSpPr>
          <p:nvPr>
            <p:ph idx="1"/>
          </p:nvPr>
        </p:nvSpPr>
        <p:spPr>
          <a:xfrm>
            <a:off x="446690" y="533400"/>
            <a:ext cx="8229600" cy="5638800"/>
          </a:xfrm>
        </p:spPr>
        <p:txBody>
          <a:bodyPr>
            <a:normAutofit/>
          </a:bodyPr>
          <a:lstStyle/>
          <a:p>
            <a:pPr marL="0" indent="0">
              <a:buNone/>
            </a:pPr>
            <a:r>
              <a:rPr lang="en-US" sz="3600" b="1" i="1" dirty="0" smtClean="0"/>
              <a:t>over every creeping thing that creeps on the earth.”</a:t>
            </a:r>
          </a:p>
          <a:p>
            <a:pPr marL="0" indent="0">
              <a:buNone/>
            </a:pPr>
            <a:r>
              <a:rPr lang="en-US" sz="3600" b="1" i="1" dirty="0" smtClean="0"/>
              <a:t>(27)  And God created man in His own image, in the image of God He created him; male and female He created them.</a:t>
            </a:r>
            <a:endParaRPr lang="en-US" sz="3600" b="1" i="1" dirty="0"/>
          </a:p>
        </p:txBody>
      </p:sp>
    </p:spTree>
    <p:extLst>
      <p:ext uri="{BB962C8B-B14F-4D97-AF65-F5344CB8AC3E}">
        <p14:creationId xmlns:p14="http://schemas.microsoft.com/office/powerpoint/2010/main" val="1078395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28" y="1920240"/>
            <a:ext cx="8809771" cy="4955496"/>
          </a:xfrm>
          <a:prstGeom prst="rect">
            <a:avLst/>
          </a:prstGeom>
        </p:spPr>
      </p:pic>
      <p:sp>
        <p:nvSpPr>
          <p:cNvPr id="4" name="Content Placeholder 3"/>
          <p:cNvSpPr txBox="1">
            <a:spLocks noGrp="1"/>
          </p:cNvSpPr>
          <p:nvPr>
            <p:ph idx="1"/>
          </p:nvPr>
        </p:nvSpPr>
        <p:spPr>
          <a:xfrm>
            <a:off x="608549" y="457200"/>
            <a:ext cx="8229600" cy="7478970"/>
          </a:xfrm>
          <a:prstGeom prst="rect">
            <a:avLst/>
          </a:prstGeom>
          <a:noFill/>
        </p:spPr>
        <p:txBody>
          <a:bodyPr wrap="square" rtlCol="0">
            <a:spAutoFit/>
          </a:bodyPr>
          <a:lstStyle/>
          <a:p>
            <a:pPr marL="0" indent="0">
              <a:buNone/>
            </a:pPr>
            <a:r>
              <a:rPr lang="en-US" sz="4000" b="1" i="1" dirty="0" smtClean="0"/>
              <a:t>The </a:t>
            </a:r>
            <a:r>
              <a:rPr lang="en-US" sz="4000" b="1" i="1" dirty="0"/>
              <a:t>first point to make about Darwin’s theory is that it is no longer a theory but a fact. </a:t>
            </a:r>
            <a:r>
              <a:rPr lang="en-US" sz="4000" b="1" i="1" dirty="0" err="1"/>
              <a:t>Darwinianism</a:t>
            </a:r>
            <a:r>
              <a:rPr lang="en-US" sz="4000" b="1" i="1" dirty="0"/>
              <a:t> has come of age so to speak. We are no longer having to bother about establishing the fact of evolution</a:t>
            </a:r>
            <a:r>
              <a:rPr lang="en-US" sz="4000" b="1" i="1" dirty="0" smtClean="0"/>
              <a:t>.</a:t>
            </a:r>
          </a:p>
          <a:p>
            <a:pPr marL="0" indent="0" algn="r">
              <a:buNone/>
            </a:pPr>
            <a:endParaRPr lang="en-US" sz="4000" dirty="0" smtClean="0"/>
          </a:p>
          <a:p>
            <a:pPr marL="0" indent="0">
              <a:buNone/>
            </a:pPr>
            <a:endParaRPr lang="en-US" sz="4000" dirty="0" smtClean="0"/>
          </a:p>
          <a:p>
            <a:pPr marL="0" indent="0">
              <a:buNone/>
            </a:pPr>
            <a:r>
              <a:rPr lang="en-US" sz="4000" dirty="0" smtClean="0"/>
              <a:t>			    Julius Huxley</a:t>
            </a:r>
          </a:p>
          <a:p>
            <a:endParaRPr lang="en-US" sz="4000" dirty="0"/>
          </a:p>
          <a:p>
            <a:pPr algn="r"/>
            <a:endParaRPr lang="en-US" sz="4000" dirty="0"/>
          </a:p>
        </p:txBody>
      </p:sp>
    </p:spTree>
    <p:extLst>
      <p:ext uri="{BB962C8B-B14F-4D97-AF65-F5344CB8AC3E}">
        <p14:creationId xmlns:p14="http://schemas.microsoft.com/office/powerpoint/2010/main" val="584365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 y="1752600"/>
            <a:ext cx="9076267" cy="5105400"/>
          </a:xfrm>
          <a:prstGeom prst="rect">
            <a:avLst/>
          </a:prstGeom>
        </p:spPr>
      </p:pic>
      <p:sp>
        <p:nvSpPr>
          <p:cNvPr id="3" name="Content Placeholder 2"/>
          <p:cNvSpPr>
            <a:spLocks noGrp="1"/>
          </p:cNvSpPr>
          <p:nvPr>
            <p:ph idx="1"/>
          </p:nvPr>
        </p:nvSpPr>
        <p:spPr>
          <a:xfrm>
            <a:off x="491066" y="457200"/>
            <a:ext cx="8229600" cy="6096000"/>
          </a:xfrm>
        </p:spPr>
        <p:txBody>
          <a:bodyPr>
            <a:normAutofit/>
          </a:bodyPr>
          <a:lstStyle/>
          <a:p>
            <a:pPr marL="0" indent="0" algn="just">
              <a:buNone/>
            </a:pPr>
            <a:r>
              <a:rPr lang="en-US" sz="4100" b="1" i="1" dirty="0"/>
              <a:t>The theory is about as much in doubt as the earth goes around the sun.</a:t>
            </a:r>
          </a:p>
          <a:p>
            <a:pPr marL="0" indent="0" algn="just">
              <a:buNone/>
            </a:pPr>
            <a:endParaRPr lang="en-US" sz="4000" dirty="0"/>
          </a:p>
          <a:p>
            <a:pPr marL="0" indent="0" algn="r">
              <a:buNone/>
            </a:pPr>
            <a:endParaRPr lang="en-US" sz="4000" dirty="0" smtClean="0"/>
          </a:p>
          <a:p>
            <a:pPr marL="0" indent="0">
              <a:buNone/>
            </a:pPr>
            <a:endParaRPr lang="en-US" sz="4000" dirty="0" smtClean="0"/>
          </a:p>
          <a:p>
            <a:pPr marL="0" indent="0">
              <a:buNone/>
            </a:pPr>
            <a:endParaRPr lang="en-US" sz="4000" dirty="0"/>
          </a:p>
          <a:p>
            <a:pPr marL="0" indent="0">
              <a:buNone/>
            </a:pPr>
            <a:r>
              <a:rPr lang="en-US" sz="4000" dirty="0" smtClean="0"/>
              <a:t>		Richard Dawkins</a:t>
            </a:r>
          </a:p>
          <a:p>
            <a:pPr marL="0" indent="0">
              <a:buNone/>
            </a:pPr>
            <a:endParaRPr lang="en-US" sz="4000" dirty="0"/>
          </a:p>
        </p:txBody>
      </p:sp>
    </p:spTree>
    <p:extLst>
      <p:ext uri="{BB962C8B-B14F-4D97-AF65-F5344CB8AC3E}">
        <p14:creationId xmlns:p14="http://schemas.microsoft.com/office/powerpoint/2010/main" val="3086559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6858000"/>
          </a:xfrm>
        </p:spPr>
        <p:txBody>
          <a:bodyPr>
            <a:normAutofit fontScale="92500"/>
          </a:bodyPr>
          <a:lstStyle/>
          <a:p>
            <a:pPr algn="ctr">
              <a:buNone/>
            </a:pPr>
            <a:r>
              <a:rPr lang="en-US" sz="85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Before Darwin,</a:t>
            </a:r>
          </a:p>
          <a:p>
            <a:pPr algn="ctr">
              <a:buNone/>
            </a:pPr>
            <a:r>
              <a:rPr lang="en-US" sz="85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Typological Model,</a:t>
            </a:r>
          </a:p>
          <a:p>
            <a:pPr algn="ctr">
              <a:buNone/>
            </a:pPr>
            <a:r>
              <a:rPr lang="en-US" sz="85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Species Immutable,</a:t>
            </a:r>
          </a:p>
          <a:p>
            <a:pPr algn="ctr">
              <a:buNone/>
            </a:pPr>
            <a:r>
              <a:rPr lang="en-US" sz="85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Catastrophism</a:t>
            </a:r>
          </a:p>
          <a:p>
            <a:pPr marL="0" indent="0">
              <a:buNone/>
            </a:pPr>
            <a:endParaRPr lang="en-US" dirty="0"/>
          </a:p>
        </p:txBody>
      </p:sp>
    </p:spTree>
    <p:extLst>
      <p:ext uri="{BB962C8B-B14F-4D97-AF65-F5344CB8AC3E}">
        <p14:creationId xmlns:p14="http://schemas.microsoft.com/office/powerpoint/2010/main" val="2520009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5791200"/>
          </a:xfrm>
        </p:spPr>
        <p:txBody>
          <a:bodyPr>
            <a:noAutofit/>
          </a:bodyPr>
          <a:lstStyle/>
          <a:p>
            <a:pPr marL="0" indent="0">
              <a:buNone/>
            </a:pPr>
            <a:r>
              <a:rPr lang="en-US" sz="3600" b="1" i="1" dirty="0" smtClean="0"/>
              <a:t>The living world shows also premeditation, wisdom, prescience, </a:t>
            </a:r>
            <a:r>
              <a:rPr lang="en-US" sz="3600" b="1" i="1" dirty="0" err="1" smtClean="0"/>
              <a:t>omni</a:t>
            </a:r>
            <a:r>
              <a:rPr lang="en-US" sz="3600" b="1" i="1" dirty="0" smtClean="0"/>
              <a:t>-science, and providence… all these facts proclaim aloud the one God who man may know, and the natural history must in good time become the analysis of the thoughts of the creator of the universe, as manifested in the animal and vegetable kingdoms, as well as in the inorganic world</a:t>
            </a:r>
            <a:r>
              <a:rPr lang="en-US" sz="3600" b="1" i="1" dirty="0"/>
              <a:t>.</a:t>
            </a:r>
            <a:endParaRPr lang="en-US" sz="3600" b="1" i="1" dirty="0" smtClean="0"/>
          </a:p>
          <a:p>
            <a:pPr marL="0" indent="0" algn="r">
              <a:buNone/>
            </a:pPr>
            <a:r>
              <a:rPr lang="en-US" sz="3600" dirty="0" smtClean="0"/>
              <a:t>Louis Agassiz</a:t>
            </a:r>
          </a:p>
          <a:p>
            <a:pPr marL="0" indent="0">
              <a:buNone/>
            </a:pPr>
            <a:endParaRPr lang="en-US" sz="3600" dirty="0"/>
          </a:p>
        </p:txBody>
      </p:sp>
    </p:spTree>
    <p:extLst>
      <p:ext uri="{BB962C8B-B14F-4D97-AF65-F5344CB8AC3E}">
        <p14:creationId xmlns:p14="http://schemas.microsoft.com/office/powerpoint/2010/main" val="208702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5131" b="10448"/>
          <a:stretch/>
        </p:blipFill>
        <p:spPr>
          <a:xfrm>
            <a:off x="304799" y="1698486"/>
            <a:ext cx="8610601" cy="4572000"/>
          </a:xfrm>
          <a:prstGeom prst="rect">
            <a:avLst/>
          </a:prstGeom>
        </p:spPr>
      </p:pic>
      <p:sp>
        <p:nvSpPr>
          <p:cNvPr id="3" name="Content Placeholder 2"/>
          <p:cNvSpPr>
            <a:spLocks noGrp="1"/>
          </p:cNvSpPr>
          <p:nvPr>
            <p:ph idx="1"/>
          </p:nvPr>
        </p:nvSpPr>
        <p:spPr>
          <a:xfrm>
            <a:off x="495300" y="838200"/>
            <a:ext cx="8229600" cy="4525963"/>
          </a:xfrm>
        </p:spPr>
        <p:txBody>
          <a:bodyPr>
            <a:normAutofit/>
          </a:bodyPr>
          <a:lstStyle/>
          <a:p>
            <a:pPr marL="0" indent="0">
              <a:buNone/>
            </a:pPr>
            <a:r>
              <a:rPr lang="en-US" sz="4400" b="1" dirty="0" smtClean="0"/>
              <a:t>Charles Darwin who was influenced by Charles Lyell and Thomas Malthus, </a:t>
            </a:r>
          </a:p>
          <a:p>
            <a:pPr marL="0" indent="0">
              <a:buNone/>
            </a:pPr>
            <a:r>
              <a:rPr lang="en-US" sz="4400" b="1" dirty="0" smtClean="0"/>
              <a:t>formulated the </a:t>
            </a:r>
          </a:p>
          <a:p>
            <a:pPr marL="0" indent="0">
              <a:buNone/>
            </a:pPr>
            <a:r>
              <a:rPr lang="en-US" sz="4400" b="1" dirty="0" smtClean="0"/>
              <a:t>theory of evolution</a:t>
            </a:r>
            <a:endParaRPr lang="en-US" sz="4400" dirty="0"/>
          </a:p>
        </p:txBody>
      </p:sp>
      <p:sp>
        <p:nvSpPr>
          <p:cNvPr id="4" name="TextBox 3"/>
          <p:cNvSpPr txBox="1"/>
          <p:nvPr/>
        </p:nvSpPr>
        <p:spPr>
          <a:xfrm>
            <a:off x="5791200" y="5898150"/>
            <a:ext cx="2895600" cy="707886"/>
          </a:xfrm>
          <a:prstGeom prst="rect">
            <a:avLst/>
          </a:prstGeom>
          <a:noFill/>
        </p:spPr>
        <p:txBody>
          <a:bodyPr wrap="square" rtlCol="0">
            <a:spAutoFit/>
          </a:bodyPr>
          <a:lstStyle/>
          <a:p>
            <a:r>
              <a:rPr lang="en-US" sz="4000" dirty="0">
                <a:solidFill>
                  <a:prstClr val="white"/>
                </a:solidFill>
              </a:rPr>
              <a:t>Charles Lyell</a:t>
            </a:r>
          </a:p>
        </p:txBody>
      </p:sp>
    </p:spTree>
    <p:extLst>
      <p:ext uri="{BB962C8B-B14F-4D97-AF65-F5344CB8AC3E}">
        <p14:creationId xmlns:p14="http://schemas.microsoft.com/office/powerpoint/2010/main" val="658661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TotalTime>
  <Words>758</Words>
  <Application>Microsoft Office PowerPoint</Application>
  <PresentationFormat>On-screen Show (4:3)</PresentationFormat>
  <Paragraphs>129</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Andre Heavy SF</vt:lpstr>
      <vt:lpstr>Arial</vt:lpstr>
      <vt:lpstr>Calibri</vt:lpstr>
      <vt:lpstr>1_Office Theme</vt:lpstr>
      <vt:lpstr>PowerPoint Presentation</vt:lpstr>
      <vt:lpstr>EVOLUTION Science or Philosophy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dc:creator>
  <cp:lastModifiedBy>av</cp:lastModifiedBy>
  <cp:revision>2</cp:revision>
  <dcterms:created xsi:type="dcterms:W3CDTF">2016-10-26T15:12:15Z</dcterms:created>
  <dcterms:modified xsi:type="dcterms:W3CDTF">2016-10-26T15:18:55Z</dcterms:modified>
</cp:coreProperties>
</file>